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3" r:id="rId3"/>
    <p:sldId id="265" r:id="rId4"/>
    <p:sldId id="266" r:id="rId5"/>
    <p:sldId id="275" r:id="rId6"/>
    <p:sldId id="276" r:id="rId7"/>
    <p:sldId id="277" r:id="rId8"/>
    <p:sldId id="278" r:id="rId9"/>
    <p:sldId id="279" r:id="rId10"/>
    <p:sldId id="280" r:id="rId11"/>
    <p:sldId id="262" r:id="rId12"/>
    <p:sldId id="264" r:id="rId13"/>
    <p:sldId id="267" r:id="rId14"/>
    <p:sldId id="269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enqu&#234;te%20Fietstersbond%20Nazareth%202020%20-%20tussenstand%2006%20se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enqu&#234;te%20Fietstersbond%20Nazareth%202020%20-%20tussenstand%2006%20sep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matrix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matrix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matrix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matrix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enqu&#234;te%20Fietstersbond%20Nazareth%202020%20-%20tussenstand%2006%20se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enqu&#234;te%20Fietstersbond%20Nazareth%202020%20-%20tussenstand%2006%20se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enqu&#234;te%20Fietstersbond%20Nazareth%202020%20-%20tussenstand%2006%20se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enqu&#234;te%20Fietstersbond%20Nazareth%202020%20-%20tussenstand%2006%20se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enqu&#234;te%20Fietstersbond%20Nazareth%202020%20-%20tussenstand%2006%20sep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enqu&#234;te%20Fietstersbond%20Nazareth%202020%20-%20tussenstand%2006%20sep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enqu&#234;te%20Fietstersbond%20Nazareth%202020%20-%20tussenstand%2006%20sep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0%20enqu&#234;te\verwerking%20sept%202020\enqu&#234;te%20Fietstersbond%20Nazareth%202020%20-%20tussenstand%2006%20sep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23-45E2-A430-6E89831E337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23-45E2-A430-6E89831E337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23-45E2-A430-6E89831E337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23-45E2-A430-6E89831E337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23-45E2-A430-6E89831E337F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23-45E2-A430-6E89831E337F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323-45E2-A430-6E89831E337F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23-45E2-A430-6E89831E337F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323-45E2-A430-6E89831E337F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323-45E2-A430-6E89831E337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323-45E2-A430-6E89831E337F}"/>
              </c:ext>
            </c:extLst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323-45E2-A430-6E89831E337F}"/>
              </c:ext>
            </c:extLst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323-45E2-A430-6E89831E337F}"/>
              </c:ext>
            </c:extLst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323-45E2-A430-6E89831E337F}"/>
              </c:ext>
            </c:extLst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323-45E2-A430-6E89831E337F}"/>
              </c:ext>
            </c:extLst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323-45E2-A430-6E89831E337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323-45E2-A430-6E89831E337F}"/>
              </c:ext>
            </c:extLst>
          </c:dPt>
          <c:dPt>
            <c:idx val="17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323-45E2-A430-6E89831E337F}"/>
              </c:ext>
            </c:extLst>
          </c:dPt>
          <c:dPt>
            <c:idx val="18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E323-45E2-A430-6E89831E337F}"/>
              </c:ext>
            </c:extLst>
          </c:dPt>
          <c:dLbls>
            <c:dLbl>
              <c:idx val="0"/>
              <c:layout>
                <c:manualLayout>
                  <c:x val="0.28431617777694651"/>
                  <c:y val="8.04899387576552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23-45E2-A430-6E89831E337F}"/>
                </c:ext>
              </c:extLst>
            </c:dLbl>
            <c:dLbl>
              <c:idx val="1"/>
              <c:layout>
                <c:manualLayout>
                  <c:x val="0.30430930495684616"/>
                  <c:y val="1.6036655211912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23-45E2-A430-6E89831E337F}"/>
                </c:ext>
              </c:extLst>
            </c:dLbl>
            <c:dLbl>
              <c:idx val="2"/>
              <c:layout>
                <c:manualLayout>
                  <c:x val="0.2721465328882362"/>
                  <c:y val="1.83276059564719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23-45E2-A430-6E89831E337F}"/>
                </c:ext>
              </c:extLst>
            </c:dLbl>
            <c:dLbl>
              <c:idx val="3"/>
              <c:layout>
                <c:manualLayout>
                  <c:x val="0.12122891010475967"/>
                  <c:y val="4.12371134020618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23-45E2-A430-6E89831E337F}"/>
                </c:ext>
              </c:extLst>
            </c:dLbl>
            <c:dLbl>
              <c:idx val="13"/>
              <c:layout>
                <c:manualLayout>
                  <c:x val="-0.16328791973294185"/>
                  <c:y val="4.81099656357388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323-45E2-A430-6E89831E337F}"/>
                </c:ext>
              </c:extLst>
            </c:dLbl>
            <c:dLbl>
              <c:idx val="14"/>
              <c:layout>
                <c:manualLayout>
                  <c:x val="-0.16081386034304879"/>
                  <c:y val="3.20733104238258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323-45E2-A430-6E89831E337F}"/>
                </c:ext>
              </c:extLst>
            </c:dLbl>
            <c:dLbl>
              <c:idx val="15"/>
              <c:layout>
                <c:manualLayout>
                  <c:x val="-0.26324673735853055"/>
                  <c:y val="-3.42774936638074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323-45E2-A430-6E89831E337F}"/>
                </c:ext>
              </c:extLst>
            </c:dLbl>
            <c:dLbl>
              <c:idx val="16"/>
              <c:layout>
                <c:manualLayout>
                  <c:x val="-7.7669490600912064E-2"/>
                  <c:y val="-3.03321878579610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323-45E2-A430-6E89831E337F}"/>
                </c:ext>
              </c:extLst>
            </c:dLbl>
            <c:dLbl>
              <c:idx val="17"/>
              <c:layout>
                <c:manualLayout>
                  <c:x val="9.6567992606653386E-2"/>
                  <c:y val="-3.15187921097491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323-45E2-A430-6E89831E337F}"/>
                </c:ext>
              </c:extLst>
            </c:dLbl>
            <c:dLbl>
              <c:idx val="18"/>
              <c:layout>
                <c:manualLayout>
                  <c:x val="0.33770900931648945"/>
                  <c:y val="-3.02906981988076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99166534197342"/>
                      <c:h val="7.23711340206185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5-E323-45E2-A430-6E89831E3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personalia!$A$214:$A$232</c:f>
              <c:strCache>
                <c:ptCount val="1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Deinze</c:v>
                </c:pt>
                <c:pt idx="16">
                  <c:v>Gent</c:v>
                </c:pt>
                <c:pt idx="17">
                  <c:v>Zingem</c:v>
                </c:pt>
                <c:pt idx="18">
                  <c:v>Ouwegem</c:v>
                </c:pt>
              </c:strCache>
            </c:strRef>
          </c:cat>
          <c:val>
            <c:numRef>
              <c:f>personalia!$B$214:$B$232</c:f>
              <c:numCache>
                <c:formatCode>General</c:formatCode>
                <c:ptCount val="19"/>
                <c:pt idx="0">
                  <c:v>0</c:v>
                </c:pt>
                <c:pt idx="1">
                  <c:v>8</c:v>
                </c:pt>
                <c:pt idx="2">
                  <c:v>3</c:v>
                </c:pt>
                <c:pt idx="3">
                  <c:v>7</c:v>
                </c:pt>
                <c:pt idx="4">
                  <c:v>21</c:v>
                </c:pt>
                <c:pt idx="5">
                  <c:v>0</c:v>
                </c:pt>
                <c:pt idx="6">
                  <c:v>10</c:v>
                </c:pt>
                <c:pt idx="7">
                  <c:v>2</c:v>
                </c:pt>
                <c:pt idx="8">
                  <c:v>7</c:v>
                </c:pt>
                <c:pt idx="9">
                  <c:v>30</c:v>
                </c:pt>
                <c:pt idx="10">
                  <c:v>9</c:v>
                </c:pt>
                <c:pt idx="11">
                  <c:v>34</c:v>
                </c:pt>
                <c:pt idx="12">
                  <c:v>21</c:v>
                </c:pt>
                <c:pt idx="13">
                  <c:v>7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323-45E2-A430-6E89831E3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structureel!$N$1</c:f>
              <c:strCache>
                <c:ptCount val="1"/>
                <c:pt idx="0">
                  <c:v>7.	Welke zijn voor jou de drie belangrijkste structurele hindernissen binnen de gemeente?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8B04105-F889-4FEE-80D5-F1B3DD1BADEA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6F9-4A49-AEF0-3A0B473166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3BE500-6275-4FB7-B86E-B12A080C9F58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6F9-4A49-AEF0-3A0B4731663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F730D1-C08E-4C92-8F95-47EBD1EBD175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6F9-4A49-AEF0-3A0B4731663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C140FA0-2AF2-43BD-9EC6-475CEBC4B23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6F9-4A49-AEF0-3A0B4731663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D3BE9FE-179D-49ED-B0D3-4C60571A4A55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6F9-4A49-AEF0-3A0B4731663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BAE8D51-7EA1-40D3-AA3D-325E6EE67731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6F9-4A49-AEF0-3A0B4731663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0135EC0-EC7E-4F8B-B2EA-9E7E0F4F46DF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6F9-4A49-AEF0-3A0B47316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structureel!$N$2:$T$2</c:f>
              <c:strCache>
                <c:ptCount val="7"/>
                <c:pt idx="0">
                  <c:v>Weg / fietspad in slechte (slijtage)</c:v>
                </c:pt>
                <c:pt idx="1">
                  <c:v>Wegdek niet comfortabel (kasseien, klinkers...)</c:v>
                </c:pt>
                <c:pt idx="2">
                  <c:v>Belemmeringen op het fietspad (planten, auto's)</c:v>
                </c:pt>
                <c:pt idx="3">
                  <c:v>Geen vlotte/veilige fietsverbinding naar mijn bestemming</c:v>
                </c:pt>
                <c:pt idx="4">
                  <c:v>De zone voor fietsers is niet breed genoeg</c:v>
                </c:pt>
                <c:pt idx="5">
                  <c:v>Er zijn te veel onveilige punten (kruispunt, inrit…)</c:v>
                </c:pt>
                <c:pt idx="6">
                  <c:v>Geen</c:v>
                </c:pt>
              </c:strCache>
            </c:strRef>
          </c:cat>
          <c:val>
            <c:numRef>
              <c:f>structureel!$N$192:$T$192</c:f>
              <c:numCache>
                <c:formatCode>General</c:formatCode>
                <c:ptCount val="7"/>
                <c:pt idx="0">
                  <c:v>119</c:v>
                </c:pt>
                <c:pt idx="1">
                  <c:v>77</c:v>
                </c:pt>
                <c:pt idx="2">
                  <c:v>56</c:v>
                </c:pt>
                <c:pt idx="3">
                  <c:v>69</c:v>
                </c:pt>
                <c:pt idx="4">
                  <c:v>42</c:v>
                </c:pt>
                <c:pt idx="5">
                  <c:v>71</c:v>
                </c:pt>
                <c:pt idx="6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structureel!$N$193:$T$193</c15:f>
                <c15:dlblRangeCache>
                  <c:ptCount val="7"/>
                  <c:pt idx="0">
                    <c:v>65%</c:v>
                  </c:pt>
                  <c:pt idx="1">
                    <c:v>42%</c:v>
                  </c:pt>
                  <c:pt idx="2">
                    <c:v>31%</c:v>
                  </c:pt>
                  <c:pt idx="3">
                    <c:v>38%</c:v>
                  </c:pt>
                  <c:pt idx="4">
                    <c:v>23%</c:v>
                  </c:pt>
                  <c:pt idx="5">
                    <c:v>39%</c:v>
                  </c:pt>
                  <c:pt idx="6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0849-4622-AB11-D84FEB9C1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7083432"/>
        <c:axId val="587084416"/>
      </c:barChart>
      <c:catAx>
        <c:axId val="587083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87084416"/>
        <c:crosses val="autoZero"/>
        <c:auto val="1"/>
        <c:lblAlgn val="ctr"/>
        <c:lblOffset val="100"/>
        <c:noMultiLvlLbl val="0"/>
      </c:catAx>
      <c:valAx>
        <c:axId val="5870844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8708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0149E9-6A20-4899-BAA1-13A7E26C424A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085-440B-9B69-F533BF3561A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F3D2269-3828-460D-BAE1-C65CD35FF4E3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085-440B-9B69-F533BF3561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69A7B5B-F238-4660-9228-88C8C6B2C8B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085-440B-9B69-F533BF3561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6352958-C9D9-4857-AB91-91087E4CE94E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085-440B-9B69-F533BF3561A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4C8D2D7-D86D-4D46-884D-13648AC8333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085-440B-9B69-F533BF3561A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99A2FCB-FE53-4910-BB8F-7EA1126C797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085-440B-9B69-F533BF3561A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9BE631E-6E7C-4D92-9DE7-FC0D3FCF841F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085-440B-9B69-F533BF3561A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25D4955-43CC-4710-937D-A0DA8D8A976E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085-440B-9B69-F533BF3561A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08746B7-C743-48BC-8794-B5C913B9A06C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085-440B-9B69-F533BF3561A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484B032-C0A9-445C-83FB-5C18981F2B87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7085-440B-9B69-F533BF3561A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3BD7383-B4FC-4C85-A69C-ACF3916DE22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085-440B-9B69-F533BF3561A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18D5ACA-3EF3-4E61-ADAF-452B6DD036B7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7085-440B-9B69-F533BF3561A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F217F218-A956-4171-A6BB-A776C68D18C0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7085-440B-9B69-F533BF3561A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8DBB1F21-BC99-47CC-AC8E-407099D32E2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085-440B-9B69-F533BF3561A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0C45BD7-C133-44CE-B8E0-0BD84D525E5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085-440B-9B69-F533BF3561A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84AB0D1-B236-4949-ACBD-3726FE9D141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085-440B-9B69-F533BF3561A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BA1F790C-636C-42B0-AB61-5DEC58D6558A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085-440B-9B69-F533BF3561A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F2505569-1453-46EE-AA4E-3E8C96C384F3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085-440B-9B69-F533BF3561AF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8DF97EE6-55EB-4288-B75C-E93E1B1A5A89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7085-440B-9B69-F533BF3561AF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CE43B8D6-AD8B-4AAC-9553-4D04A2939A58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085-440B-9B69-F533BF3561AF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A4A6490C-2F9D-45B9-960C-626AEF9AC5AC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7085-440B-9B69-F533BF3561AF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D353FE9B-1640-4B19-8F92-35B2537F81F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7085-440B-9B69-F533BF3561A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DEF7468C-9056-48AB-B187-0C7965AA0BE5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7085-440B-9B69-F533BF3561AF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1A68AE46-CEEC-412C-B8D5-E287ABF5B6B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7085-440B-9B69-F533BF3561AF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E6E482B6-3E39-43AC-AFB2-49E07FFE3AD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7085-440B-9B69-F533BF3561AF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D9FC7A12-3AE8-4B5C-B109-685026CD3718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7085-440B-9B69-F533BF3561AF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D3649668-C988-46FD-ABAA-CAC92A5516B0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7085-440B-9B69-F533BF3561AF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02339EC7-6215-4928-931E-09724D5E1AD5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7085-440B-9B69-F533BF3561AF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C670AC51-4594-4E8B-89AC-7E02BD6FABAF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7085-440B-9B69-F533BF3561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'vraag 9'!$A$52:$A$80</c:f>
              <c:strCache>
                <c:ptCount val="29"/>
                <c:pt idx="0">
                  <c:v>Stationsstraat - Drapstraat</c:v>
                </c:pt>
                <c:pt idx="1">
                  <c:v>Steenweg-SteenwegLanduit</c:v>
                </c:pt>
                <c:pt idx="2">
                  <c:v>Dorp Nazareth</c:v>
                </c:pt>
                <c:pt idx="3">
                  <c:v>Oudenaardseheerweg</c:v>
                </c:pt>
                <c:pt idx="4">
                  <c:v>Ten Edestraat</c:v>
                </c:pt>
                <c:pt idx="5">
                  <c:v>Klapstraat</c:v>
                </c:pt>
                <c:pt idx="6">
                  <c:v>oversteek N60</c:v>
                </c:pt>
                <c:pt idx="7">
                  <c:v>Kortrijkseheerweg</c:v>
                </c:pt>
                <c:pt idx="8">
                  <c:v>'s Gravenstraat over E17</c:v>
                </c:pt>
                <c:pt idx="9">
                  <c:v>Steenweg Deinze (incl. oversteek)</c:v>
                </c:pt>
                <c:pt idx="10">
                  <c:v>Kasteelstraat</c:v>
                </c:pt>
                <c:pt idx="11">
                  <c:v>alternatief N60</c:v>
                </c:pt>
                <c:pt idx="12">
                  <c:v>fietssnelweg (verlichting)</c:v>
                </c:pt>
                <c:pt idx="13">
                  <c:v>fietssnelweg aansluiting</c:v>
                </c:pt>
                <c:pt idx="14">
                  <c:v>Kortrijkseheerweg-Keistraat</c:v>
                </c:pt>
                <c:pt idx="15">
                  <c:v>Huisepontweg</c:v>
                </c:pt>
                <c:pt idx="16">
                  <c:v>Leegzakstraat</c:v>
                </c:pt>
                <c:pt idx="17">
                  <c:v>Heerweg</c:v>
                </c:pt>
                <c:pt idx="18">
                  <c:v>Prijkels</c:v>
                </c:pt>
                <c:pt idx="19">
                  <c:v>Steinstraat</c:v>
                </c:pt>
                <c:pt idx="20">
                  <c:v>Karrewegstraat</c:v>
                </c:pt>
                <c:pt idx="21">
                  <c:v>Bosstraat</c:v>
                </c:pt>
                <c:pt idx="22">
                  <c:v>Deinzestraat</c:v>
                </c:pt>
                <c:pt idx="23">
                  <c:v>Vossenholstraat</c:v>
                </c:pt>
                <c:pt idx="24">
                  <c:v>oversteek Begoniastraat</c:v>
                </c:pt>
                <c:pt idx="25">
                  <c:v>brug Oude Eedstraat</c:v>
                </c:pt>
                <c:pt idx="26">
                  <c:v>'s Gravenstraat</c:v>
                </c:pt>
                <c:pt idx="27">
                  <c:v>Dragonderwegel</c:v>
                </c:pt>
                <c:pt idx="28">
                  <c:v>kleine paden openen</c:v>
                </c:pt>
              </c:strCache>
            </c:strRef>
          </c:cat>
          <c:val>
            <c:numRef>
              <c:f>'vraag 9'!$B$52:$B$80</c:f>
              <c:numCache>
                <c:formatCode>General</c:formatCode>
                <c:ptCount val="29"/>
                <c:pt idx="0">
                  <c:v>64</c:v>
                </c:pt>
                <c:pt idx="1">
                  <c:v>12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'vraag 9'!$C$52:$C$80</c15:f>
                <c15:dlblRangeCache>
                  <c:ptCount val="29"/>
                  <c:pt idx="0">
                    <c:v>35%</c:v>
                  </c:pt>
                  <c:pt idx="1">
                    <c:v>7%</c:v>
                  </c:pt>
                  <c:pt idx="2">
                    <c:v>5%</c:v>
                  </c:pt>
                  <c:pt idx="3">
                    <c:v>4%</c:v>
                  </c:pt>
                  <c:pt idx="4">
                    <c:v>4%</c:v>
                  </c:pt>
                  <c:pt idx="5">
                    <c:v>4%</c:v>
                  </c:pt>
                  <c:pt idx="6">
                    <c:v>4%</c:v>
                  </c:pt>
                  <c:pt idx="7">
                    <c:v>2%</c:v>
                  </c:pt>
                  <c:pt idx="8">
                    <c:v>2%</c:v>
                  </c:pt>
                  <c:pt idx="9">
                    <c:v>1%</c:v>
                  </c:pt>
                  <c:pt idx="10">
                    <c:v>1%</c:v>
                  </c:pt>
                  <c:pt idx="11">
                    <c:v>1%</c:v>
                  </c:pt>
                  <c:pt idx="12">
                    <c:v>1%</c:v>
                  </c:pt>
                  <c:pt idx="13">
                    <c:v>1%</c:v>
                  </c:pt>
                  <c:pt idx="14">
                    <c:v>1%</c:v>
                  </c:pt>
                  <c:pt idx="15">
                    <c:v>1%</c:v>
                  </c:pt>
                  <c:pt idx="16">
                    <c:v>1%</c:v>
                  </c:pt>
                  <c:pt idx="17">
                    <c:v>1%</c:v>
                  </c:pt>
                  <c:pt idx="18">
                    <c:v>1%</c:v>
                  </c:pt>
                  <c:pt idx="19">
                    <c:v>1%</c:v>
                  </c:pt>
                  <c:pt idx="20">
                    <c:v>1%</c:v>
                  </c:pt>
                  <c:pt idx="21">
                    <c:v>1%</c:v>
                  </c:pt>
                  <c:pt idx="22">
                    <c:v>1%</c:v>
                  </c:pt>
                  <c:pt idx="23">
                    <c:v>1%</c:v>
                  </c:pt>
                  <c:pt idx="24">
                    <c:v>1%</c:v>
                  </c:pt>
                  <c:pt idx="25">
                    <c:v>1%</c:v>
                  </c:pt>
                  <c:pt idx="26">
                    <c:v>1%</c:v>
                  </c:pt>
                  <c:pt idx="27">
                    <c:v>1%</c:v>
                  </c:pt>
                  <c:pt idx="28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7085-440B-9B69-F533BF356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9628600"/>
        <c:axId val="529621056"/>
      </c:barChart>
      <c:catAx>
        <c:axId val="529628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9621056"/>
        <c:crosses val="autoZero"/>
        <c:auto val="1"/>
        <c:lblAlgn val="ctr"/>
        <c:lblOffset val="100"/>
        <c:noMultiLvlLbl val="0"/>
      </c:catAx>
      <c:valAx>
        <c:axId val="5296210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962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l-B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7780963679698891"/>
          <c:y val="0.1652006053861643"/>
          <c:w val="0.25403992068454673"/>
          <c:h val="0.771629057631514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332D8CA-69D9-40D0-883F-EE072CB62DFC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F1D-4298-8F7B-506DFE13F4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82019E-F376-448A-9244-40A7935239E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F1D-4298-8F7B-506DFE13F44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6FB5DB-6AC3-458F-8391-853D6798BACC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F1D-4298-8F7B-506DFE13F44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8ECEBFE-51A3-4BBE-AC83-B59F8BC74D9E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F1D-4298-8F7B-506DFE13F44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537730-80DA-4E36-9E0B-609D92C7D4F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F1D-4298-8F7B-506DFE13F44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9C6C090-F207-4F52-A88B-179C6CBE8A91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F1D-4298-8F7B-506DFE13F44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E9C611B-F0EA-4CF3-9833-4EBAB8905AB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F1D-4298-8F7B-506DFE13F44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291F51F-33F9-4B77-983F-75C45CA7BAB8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F1D-4298-8F7B-506DFE13F4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'vraag 9'!$A$83:$A$90</c:f>
              <c:strCache>
                <c:ptCount val="8"/>
                <c:pt idx="0">
                  <c:v>Deinze</c:v>
                </c:pt>
                <c:pt idx="1">
                  <c:v>De Pinte</c:v>
                </c:pt>
                <c:pt idx="2">
                  <c:v>Astene</c:v>
                </c:pt>
                <c:pt idx="3">
                  <c:v>Deurle</c:v>
                </c:pt>
                <c:pt idx="4">
                  <c:v>Gent</c:v>
                </c:pt>
                <c:pt idx="5">
                  <c:v>naar Scheldevallei</c:v>
                </c:pt>
                <c:pt idx="6">
                  <c:v>Sint-Martens Latem</c:v>
                </c:pt>
                <c:pt idx="7">
                  <c:v>Sint-Denijs-Westrem</c:v>
                </c:pt>
              </c:strCache>
            </c:strRef>
          </c:cat>
          <c:val>
            <c:numRef>
              <c:f>'vraag 9'!$B$83:$B$90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'vraag 9'!$C$83:$C$90</c15:f>
                <c15:dlblRangeCache>
                  <c:ptCount val="8"/>
                  <c:pt idx="0">
                    <c:v>3%</c:v>
                  </c:pt>
                  <c:pt idx="1">
                    <c:v>2%</c:v>
                  </c:pt>
                  <c:pt idx="2">
                    <c:v>2%</c:v>
                  </c:pt>
                  <c:pt idx="3">
                    <c:v>2%</c:v>
                  </c:pt>
                  <c:pt idx="4">
                    <c:v>2%</c:v>
                  </c:pt>
                  <c:pt idx="5">
                    <c:v>1%</c:v>
                  </c:pt>
                  <c:pt idx="6">
                    <c:v>1%</c:v>
                  </c:pt>
                  <c:pt idx="7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F1D-4298-8F7B-506DFE13F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9628600"/>
        <c:axId val="529621056"/>
      </c:barChart>
      <c:catAx>
        <c:axId val="529628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9621056"/>
        <c:crosses val="autoZero"/>
        <c:auto val="1"/>
        <c:lblAlgn val="ctr"/>
        <c:lblOffset val="100"/>
        <c:noMultiLvlLbl val="0"/>
      </c:catAx>
      <c:valAx>
        <c:axId val="5296210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962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l-B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9A50A9B-9CC8-4718-9730-4590831DEFB7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8A8-4EBD-AE49-7E9300B758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017A168-327F-46F3-AC5C-3DF90F0E80A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8A8-4EBD-AE49-7E9300B758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7DB604-F55F-4F45-8445-4613223CADCA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8A8-4EBD-AE49-7E9300B758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30A3F59-709C-4502-90CD-3436B55ADD58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8A8-4EBD-AE49-7E9300B758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217525E-BCF7-4347-96C9-77F14453A65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8A8-4EBD-AE49-7E9300B7580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12D5F22-B457-4AE4-B3F2-39832A5C852F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8A8-4EBD-AE49-7E9300B7580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8472878-DE4B-4F51-88A9-18432B2052D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8A8-4EBD-AE49-7E9300B7580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084A50F-D8DA-4D10-804F-0F66931EDBAF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8A8-4EBD-AE49-7E9300B7580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69A2A78-97CB-46A9-82B7-28B9F62314C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8A8-4EBD-AE49-7E9300B7580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4C42006-9AC0-4F4D-9618-451EC1E7731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8A8-4EBD-AE49-7E9300B7580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C755CA3-E2D7-4542-A557-165A277F3CC8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8A8-4EBD-AE49-7E9300B7580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A0BE08A-5462-4981-8FFC-604B2E083295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78A8-4EBD-AE49-7E9300B7580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A0C363C-EEA2-4B1A-BAA3-216B566B6BB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8A8-4EBD-AE49-7E9300B7580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EC18F4C-43D5-4829-9777-249CD76D1AA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78A8-4EBD-AE49-7E9300B7580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5F02E5C5-A92E-49F0-B58C-C9EF8467D173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78A8-4EBD-AE49-7E9300B7580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16DE45F2-28DE-41EE-B1EE-DCF0DBF437E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8A8-4EBD-AE49-7E9300B7580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12566B1A-5057-4196-AB5E-D879497BB89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8A8-4EBD-AE49-7E9300B7580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80A37166-090E-4F59-A012-10A07084B6A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8A8-4EBD-AE49-7E9300B7580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F37CFC2A-5C0C-43D8-B36B-8CD0205BC8A5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8A8-4EBD-AE49-7E9300B7580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2E68E3B2-1F9C-4781-9194-0CA734C66B70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8A8-4EBD-AE49-7E9300B75807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92930CFA-12A6-48C9-B75E-38A161614AD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78A8-4EBD-AE49-7E9300B75807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16A54D4-F18C-4DD9-8C09-FCA6CD19A67F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8A8-4EBD-AE49-7E9300B75807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E2D455DC-A449-4F5F-B1E9-4E4C399ED310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78A8-4EBD-AE49-7E9300B7580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CBA8601E-D08C-40E7-A399-D8856E34FB4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78A8-4EBD-AE49-7E9300B75807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347B060E-C2D3-4FF8-9FFF-943DEF952670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78A8-4EBD-AE49-7E9300B75807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54A96048-E686-41E0-A06A-2ED4EF112F11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78A8-4EBD-AE49-7E9300B75807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31809B58-30C8-4208-A21E-879F3E17CF11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78A8-4EBD-AE49-7E9300B75807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7D6EF2D9-CE4B-4003-A50A-EDE723BF6F79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78A8-4EBD-AE49-7E9300B75807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A91FC6BF-A4BE-467F-933C-13D6E1A1DBA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78A8-4EBD-AE49-7E9300B75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'vraag 9'!$A$52:$A$80</c:f>
              <c:strCache>
                <c:ptCount val="29"/>
                <c:pt idx="0">
                  <c:v>Stationsstraat - Drapstraat</c:v>
                </c:pt>
                <c:pt idx="1">
                  <c:v>Steenweg-SteenwegLanduit</c:v>
                </c:pt>
                <c:pt idx="2">
                  <c:v>Dorp Nazareth</c:v>
                </c:pt>
                <c:pt idx="3">
                  <c:v>Oudenaardseheerweg</c:v>
                </c:pt>
                <c:pt idx="4">
                  <c:v>Ten Edestraat</c:v>
                </c:pt>
                <c:pt idx="5">
                  <c:v>Klapstraat</c:v>
                </c:pt>
                <c:pt idx="6">
                  <c:v>oversteek N60</c:v>
                </c:pt>
                <c:pt idx="7">
                  <c:v>Kortrijkseheerweg</c:v>
                </c:pt>
                <c:pt idx="8">
                  <c:v>'s Gravenstraat over E17</c:v>
                </c:pt>
                <c:pt idx="9">
                  <c:v>Steenweg Deinze (incl. oversteek)</c:v>
                </c:pt>
                <c:pt idx="10">
                  <c:v>Kasteelstraat</c:v>
                </c:pt>
                <c:pt idx="11">
                  <c:v>alternatief N60</c:v>
                </c:pt>
                <c:pt idx="12">
                  <c:v>fietssnelweg (verlichting)</c:v>
                </c:pt>
                <c:pt idx="13">
                  <c:v>fietssnelweg aansluiting</c:v>
                </c:pt>
                <c:pt idx="14">
                  <c:v>Kortrijkseheerweg-Keistraat</c:v>
                </c:pt>
                <c:pt idx="15">
                  <c:v>Huisepontweg</c:v>
                </c:pt>
                <c:pt idx="16">
                  <c:v>Leegzakstraat</c:v>
                </c:pt>
                <c:pt idx="17">
                  <c:v>Heerweg</c:v>
                </c:pt>
                <c:pt idx="18">
                  <c:v>Prijkels</c:v>
                </c:pt>
                <c:pt idx="19">
                  <c:v>Steinstraat</c:v>
                </c:pt>
                <c:pt idx="20">
                  <c:v>Karrewegstraat</c:v>
                </c:pt>
                <c:pt idx="21">
                  <c:v>Bosstraat</c:v>
                </c:pt>
                <c:pt idx="22">
                  <c:v>Deinzestraat</c:v>
                </c:pt>
                <c:pt idx="23">
                  <c:v>Vossenholstraat</c:v>
                </c:pt>
                <c:pt idx="24">
                  <c:v>oversteek Begoniastraat</c:v>
                </c:pt>
                <c:pt idx="25">
                  <c:v>brug Oude Eedstraat</c:v>
                </c:pt>
                <c:pt idx="26">
                  <c:v>'s Gravenstraat</c:v>
                </c:pt>
                <c:pt idx="27">
                  <c:v>Dragonderwegel</c:v>
                </c:pt>
                <c:pt idx="28">
                  <c:v>kleine paden openen</c:v>
                </c:pt>
              </c:strCache>
            </c:strRef>
          </c:cat>
          <c:val>
            <c:numRef>
              <c:f>'vraag 9'!$B$52:$B$80</c:f>
              <c:numCache>
                <c:formatCode>General</c:formatCode>
                <c:ptCount val="29"/>
                <c:pt idx="0">
                  <c:v>64</c:v>
                </c:pt>
                <c:pt idx="1">
                  <c:v>12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'vraag 9'!$C$52:$C$80</c15:f>
                <c15:dlblRangeCache>
                  <c:ptCount val="29"/>
                  <c:pt idx="0">
                    <c:v>35%</c:v>
                  </c:pt>
                  <c:pt idx="1">
                    <c:v>7%</c:v>
                  </c:pt>
                  <c:pt idx="2">
                    <c:v>5%</c:v>
                  </c:pt>
                  <c:pt idx="3">
                    <c:v>4%</c:v>
                  </c:pt>
                  <c:pt idx="4">
                    <c:v>4%</c:v>
                  </c:pt>
                  <c:pt idx="5">
                    <c:v>4%</c:v>
                  </c:pt>
                  <c:pt idx="6">
                    <c:v>4%</c:v>
                  </c:pt>
                  <c:pt idx="7">
                    <c:v>2%</c:v>
                  </c:pt>
                  <c:pt idx="8">
                    <c:v>2%</c:v>
                  </c:pt>
                  <c:pt idx="9">
                    <c:v>1%</c:v>
                  </c:pt>
                  <c:pt idx="10">
                    <c:v>1%</c:v>
                  </c:pt>
                  <c:pt idx="11">
                    <c:v>1%</c:v>
                  </c:pt>
                  <c:pt idx="12">
                    <c:v>1%</c:v>
                  </c:pt>
                  <c:pt idx="13">
                    <c:v>1%</c:v>
                  </c:pt>
                  <c:pt idx="14">
                    <c:v>1%</c:v>
                  </c:pt>
                  <c:pt idx="15">
                    <c:v>1%</c:v>
                  </c:pt>
                  <c:pt idx="16">
                    <c:v>1%</c:v>
                  </c:pt>
                  <c:pt idx="17">
                    <c:v>1%</c:v>
                  </c:pt>
                  <c:pt idx="18">
                    <c:v>1%</c:v>
                  </c:pt>
                  <c:pt idx="19">
                    <c:v>1%</c:v>
                  </c:pt>
                  <c:pt idx="20">
                    <c:v>1%</c:v>
                  </c:pt>
                  <c:pt idx="21">
                    <c:v>1%</c:v>
                  </c:pt>
                  <c:pt idx="22">
                    <c:v>1%</c:v>
                  </c:pt>
                  <c:pt idx="23">
                    <c:v>1%</c:v>
                  </c:pt>
                  <c:pt idx="24">
                    <c:v>1%</c:v>
                  </c:pt>
                  <c:pt idx="25">
                    <c:v>1%</c:v>
                  </c:pt>
                  <c:pt idx="26">
                    <c:v>1%</c:v>
                  </c:pt>
                  <c:pt idx="27">
                    <c:v>1%</c:v>
                  </c:pt>
                  <c:pt idx="28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78A8-4EBD-AE49-7E9300B75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9628600"/>
        <c:axId val="529621056"/>
      </c:barChart>
      <c:catAx>
        <c:axId val="529628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9621056"/>
        <c:crosses val="autoZero"/>
        <c:auto val="1"/>
        <c:lblAlgn val="ctr"/>
        <c:lblOffset val="100"/>
        <c:noMultiLvlLbl val="0"/>
      </c:catAx>
      <c:valAx>
        <c:axId val="5296210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962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l-B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7780963679698891"/>
          <c:y val="0.1652006053861643"/>
          <c:w val="0.25403992068454673"/>
          <c:h val="0.771629057631514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6837F5-5CED-4E11-8C12-489946F92758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FB5-4358-9B60-7EF7225071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CAD4D28-34E7-4C65-8AE0-C05BB4DBBC2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FB5-4358-9B60-7EF7225071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4F206D-4324-484C-996E-86F2E985EF8C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FB5-4358-9B60-7EF72250717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D69AB7B-8552-4835-A8A4-846BF0FCAED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FB5-4358-9B60-7EF72250717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C5799E0-802C-42ED-9D70-596ECE7B21A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FB5-4358-9B60-7EF72250717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49482AB-F028-4170-A04D-AA9A6A619E09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FB5-4358-9B60-7EF72250717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BF60DA4-D411-4D7B-A6B9-E7F698E0C59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FB5-4358-9B60-7EF72250717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569AD1A-CA88-4325-BE39-C83C06CB5F5E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FB5-4358-9B60-7EF722507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'vraag 9'!$A$83:$A$90</c:f>
              <c:strCache>
                <c:ptCount val="8"/>
                <c:pt idx="0">
                  <c:v>Deinze</c:v>
                </c:pt>
                <c:pt idx="1">
                  <c:v>De Pinte</c:v>
                </c:pt>
                <c:pt idx="2">
                  <c:v>Astene</c:v>
                </c:pt>
                <c:pt idx="3">
                  <c:v>Deurle</c:v>
                </c:pt>
                <c:pt idx="4">
                  <c:v>Gent</c:v>
                </c:pt>
                <c:pt idx="5">
                  <c:v>naar Scheldevallei</c:v>
                </c:pt>
                <c:pt idx="6">
                  <c:v>Sint-Martens Latem</c:v>
                </c:pt>
                <c:pt idx="7">
                  <c:v>Sint-Denijs-Westrem</c:v>
                </c:pt>
              </c:strCache>
            </c:strRef>
          </c:cat>
          <c:val>
            <c:numRef>
              <c:f>'vraag 9'!$B$83:$B$90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'vraag 9'!$C$83:$C$90</c15:f>
                <c15:dlblRangeCache>
                  <c:ptCount val="8"/>
                  <c:pt idx="0">
                    <c:v>3%</c:v>
                  </c:pt>
                  <c:pt idx="1">
                    <c:v>2%</c:v>
                  </c:pt>
                  <c:pt idx="2">
                    <c:v>2%</c:v>
                  </c:pt>
                  <c:pt idx="3">
                    <c:v>2%</c:v>
                  </c:pt>
                  <c:pt idx="4">
                    <c:v>2%</c:v>
                  </c:pt>
                  <c:pt idx="5">
                    <c:v>1%</c:v>
                  </c:pt>
                  <c:pt idx="6">
                    <c:v>1%</c:v>
                  </c:pt>
                  <c:pt idx="7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FB5-4358-9B60-7EF722507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9628600"/>
        <c:axId val="529621056"/>
      </c:barChart>
      <c:catAx>
        <c:axId val="529628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9621056"/>
        <c:crosses val="autoZero"/>
        <c:auto val="1"/>
        <c:lblAlgn val="ctr"/>
        <c:lblOffset val="100"/>
        <c:noMultiLvlLbl val="0"/>
      </c:catAx>
      <c:valAx>
        <c:axId val="5296210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962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01-4C82-B5E5-BF68B92520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01-4C82-B5E5-BF68B92520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01-4C82-B5E5-BF68B92520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01-4C82-B5E5-BF68B92520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01-4C82-B5E5-BF68B92520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D01-4C82-B5E5-BF68B9252026}"/>
              </c:ext>
            </c:extLst>
          </c:dPt>
          <c:dLbls>
            <c:dLbl>
              <c:idx val="0"/>
              <c:layout>
                <c:manualLayout>
                  <c:x val="-7.1875005895259664E-2"/>
                  <c:y val="0"/>
                </c:manualLayout>
              </c:layout>
              <c:tx>
                <c:rich>
                  <a:bodyPr/>
                  <a:lstStyle/>
                  <a:p>
                    <a:fld id="{4095C37D-D53C-48A5-A1BA-A3D1D2B64249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77FBCD6-BC28-4158-83CB-AB1C121EC25B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D01-4C82-B5E5-BF68B9252026}"/>
                </c:ext>
              </c:extLst>
            </c:dLbl>
            <c:dLbl>
              <c:idx val="1"/>
              <c:layout>
                <c:manualLayout>
                  <c:x val="7.6041672903680441E-2"/>
                  <c:y val="0"/>
                </c:manualLayout>
              </c:layout>
              <c:tx>
                <c:rich>
                  <a:bodyPr/>
                  <a:lstStyle/>
                  <a:p>
                    <a:fld id="{4DB65D70-6F6A-441E-B99C-CD244056043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45F93F2-FBB1-49A1-BDF6-ECDC77145DEC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D01-4C82-B5E5-BF68B9252026}"/>
                </c:ext>
              </c:extLst>
            </c:dLbl>
            <c:dLbl>
              <c:idx val="2"/>
              <c:layout>
                <c:manualLayout>
                  <c:x val="0.12812501050894115"/>
                  <c:y val="3.7840845854201444E-2"/>
                </c:manualLayout>
              </c:layout>
              <c:tx>
                <c:rich>
                  <a:bodyPr/>
                  <a:lstStyle/>
                  <a:p>
                    <a:fld id="{2C336C5A-B9C1-4F95-96C2-E67EEDE03C7D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D26761E-2C5E-44BF-B808-D6C29AE4C259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D01-4C82-B5E5-BF68B92520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CF852A7-D96A-4192-A429-54C9FE9E7436}" type="CELLRANGE">
                      <a:rPr lang="nl-BE"/>
                      <a:pPr/>
                      <a:t>[CELLRANGE]</a:t>
                    </a:fld>
                    <a:r>
                      <a:rPr lang="nl-BE" baseline="0"/>
                      <a:t>; </a:t>
                    </a:r>
                    <a:fld id="{EFBB463D-C5F6-49A0-9181-CD8B41F8CA2A}" type="CATEGORYNAME">
                      <a:rPr lang="nl-BE" baseline="0"/>
                      <a:pPr/>
                      <a:t>[CATEGORIENAAM]</a:t>
                    </a:fld>
                    <a:endParaRPr lang="nl-BE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D01-4C82-B5E5-BF68B925202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FEFABFB-C78B-4218-BCCC-4A6112CFF8F3}" type="CELLRANGE">
                      <a:rPr lang="nl-BE"/>
                      <a:pPr/>
                      <a:t>[CELLRANGE]</a:t>
                    </a:fld>
                    <a:r>
                      <a:rPr lang="nl-BE" baseline="0"/>
                      <a:t>; </a:t>
                    </a:r>
                    <a:fld id="{5BE5EBE1-73E4-4ACA-83C4-CA268A9B50AA}" type="CATEGORYNAME">
                      <a:rPr lang="nl-BE" baseline="0"/>
                      <a:pPr/>
                      <a:t>[CATEGORIENAAM]</a:t>
                    </a:fld>
                    <a:endParaRPr lang="nl-BE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D01-4C82-B5E5-BF68B9252026}"/>
                </c:ext>
              </c:extLst>
            </c:dLbl>
            <c:dLbl>
              <c:idx val="5"/>
              <c:layout>
                <c:manualLayout>
                  <c:x val="-0.1500000123031506"/>
                  <c:y val="5.1196438508625486E-2"/>
                </c:manualLayout>
              </c:layout>
              <c:tx>
                <c:rich>
                  <a:bodyPr/>
                  <a:lstStyle/>
                  <a:p>
                    <a:fld id="{0B13CC4D-2766-43FB-897E-561F1BC51FAC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534BE4E-6137-4A5F-BD8C-2A091A260940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D01-4C82-B5E5-BF68B92520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personalia!$C$194:$C$199</c:f>
              <c:strCache>
                <c:ptCount val="6"/>
                <c:pt idx="0">
                  <c:v>6-12 jaar</c:v>
                </c:pt>
                <c:pt idx="1">
                  <c:v>12-18 jaar</c:v>
                </c:pt>
                <c:pt idx="2">
                  <c:v>18-25 jaar</c:v>
                </c:pt>
                <c:pt idx="3">
                  <c:v>25-45 jaar</c:v>
                </c:pt>
                <c:pt idx="4">
                  <c:v>45-65 jaar</c:v>
                </c:pt>
                <c:pt idx="5">
                  <c:v>65+ jaar</c:v>
                </c:pt>
              </c:strCache>
            </c:strRef>
          </c:cat>
          <c:val>
            <c:numRef>
              <c:f>personalia!$D$194:$D$199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14</c:v>
                </c:pt>
                <c:pt idx="3">
                  <c:v>76</c:v>
                </c:pt>
                <c:pt idx="4">
                  <c:v>75</c:v>
                </c:pt>
                <c:pt idx="5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personalia!$E$194:$E$199</c15:f>
                <c15:dlblRangeCache>
                  <c:ptCount val="6"/>
                  <c:pt idx="0">
                    <c:v>0%</c:v>
                  </c:pt>
                  <c:pt idx="1">
                    <c:v>1%</c:v>
                  </c:pt>
                  <c:pt idx="2">
                    <c:v>8%</c:v>
                  </c:pt>
                  <c:pt idx="3">
                    <c:v>42%</c:v>
                  </c:pt>
                  <c:pt idx="4">
                    <c:v>41%</c:v>
                  </c:pt>
                  <c:pt idx="5">
                    <c:v>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ED01-4C82-B5E5-BF68B9252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personalia!$J$2:$W$2</c:f>
              <c:strCache>
                <c:ptCount val="14"/>
                <c:pt idx="0">
                  <c:v>Te voet</c:v>
                </c:pt>
                <c:pt idx="1">
                  <c:v>Gewone fiets</c:v>
                </c:pt>
                <c:pt idx="2">
                  <c:v>Elektrische fiets</c:v>
                </c:pt>
                <c:pt idx="3">
                  <c:v>Fiets met fietskar</c:v>
                </c:pt>
                <c:pt idx="4">
                  <c:v>Bakfiets</c:v>
                </c:pt>
                <c:pt idx="5">
                  <c:v>tandem</c:v>
                </c:pt>
                <c:pt idx="6">
                  <c:v>Speed pedelec</c:v>
                </c:pt>
                <c:pt idx="7">
                  <c:v>Koersfiets</c:v>
                </c:pt>
                <c:pt idx="8">
                  <c:v>Mountainbike</c:v>
                </c:pt>
                <c:pt idx="9">
                  <c:v>Elektrische step</c:v>
                </c:pt>
                <c:pt idx="10">
                  <c:v>Brommer</c:v>
                </c:pt>
                <c:pt idx="11">
                  <c:v>Motor</c:v>
                </c:pt>
                <c:pt idx="12">
                  <c:v>Auto</c:v>
                </c:pt>
                <c:pt idx="13">
                  <c:v>Openbaar vervoer</c:v>
                </c:pt>
              </c:strCache>
            </c:strRef>
          </c:cat>
          <c:val>
            <c:numRef>
              <c:f>personalia!$J$193:$W$193</c:f>
              <c:numCache>
                <c:formatCode>General</c:formatCode>
                <c:ptCount val="14"/>
                <c:pt idx="0">
                  <c:v>102</c:v>
                </c:pt>
                <c:pt idx="1">
                  <c:v>116</c:v>
                </c:pt>
                <c:pt idx="2">
                  <c:v>78</c:v>
                </c:pt>
                <c:pt idx="3">
                  <c:v>11</c:v>
                </c:pt>
                <c:pt idx="4">
                  <c:v>7</c:v>
                </c:pt>
                <c:pt idx="5">
                  <c:v>1</c:v>
                </c:pt>
                <c:pt idx="6">
                  <c:v>0</c:v>
                </c:pt>
                <c:pt idx="7">
                  <c:v>17</c:v>
                </c:pt>
                <c:pt idx="8">
                  <c:v>13</c:v>
                </c:pt>
                <c:pt idx="9">
                  <c:v>4</c:v>
                </c:pt>
                <c:pt idx="10">
                  <c:v>2</c:v>
                </c:pt>
                <c:pt idx="11">
                  <c:v>8</c:v>
                </c:pt>
                <c:pt idx="12">
                  <c:v>134</c:v>
                </c:pt>
                <c:pt idx="1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6-4731-A709-B21742BDB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4619200"/>
        <c:axId val="434618216"/>
      </c:barChart>
      <c:catAx>
        <c:axId val="434619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34618216"/>
        <c:crosses val="autoZero"/>
        <c:auto val="1"/>
        <c:lblAlgn val="ctr"/>
        <c:lblOffset val="100"/>
        <c:noMultiLvlLbl val="0"/>
      </c:catAx>
      <c:valAx>
        <c:axId val="4346182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3461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9E32ED-CEF0-438A-8DD1-CF8EF2C39FED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BF0-437F-BC51-B591D34BA7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34386F-A3AD-406A-8331-B397560EA537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BF0-437F-BC51-B591D34BA7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6C6913C-9BA9-4FFD-959C-E2D3949E65EA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BF0-437F-BC51-B591D34BA7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3E9EB76-9ED4-4813-84E9-CDC52D5480E6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BF0-437F-BC51-B591D34BA7E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4556978-5598-4DCA-A866-BAB077935DC8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BF0-437F-BC51-B591D34BA7E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DA74DB6-FE3F-4E10-8B45-FDA0AF841D4F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BF0-437F-BC51-B591D34BA7E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F09162F-7848-4F0C-9C5F-853C910D78C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BF0-437F-BC51-B591D34BA7E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0985E6B-54E7-4DDF-8433-1D0F4200E4E2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BF0-437F-BC51-B591D34BA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'binnen gemeente'!$R$2:$Y$2</c:f>
              <c:strCache>
                <c:ptCount val="8"/>
                <c:pt idx="0">
                  <c:v>winkel</c:v>
                </c:pt>
                <c:pt idx="1">
                  <c:v>school</c:v>
                </c:pt>
                <c:pt idx="2">
                  <c:v>werk</c:v>
                </c:pt>
                <c:pt idx="3">
                  <c:v>bushalte / treinstation voor aansluiting OV</c:v>
                </c:pt>
                <c:pt idx="4">
                  <c:v>bezoek familie/vrienden</c:v>
                </c:pt>
                <c:pt idx="5">
                  <c:v>vrije tijd (sport, muziekschool, café,…)</c:v>
                </c:pt>
                <c:pt idx="6">
                  <c:v>recreatief fietsen</c:v>
                </c:pt>
                <c:pt idx="7">
                  <c:v>geen</c:v>
                </c:pt>
              </c:strCache>
            </c:strRef>
          </c:cat>
          <c:val>
            <c:numRef>
              <c:f>'binnen gemeente'!$R$190:$Y$190</c:f>
              <c:numCache>
                <c:formatCode>General</c:formatCode>
                <c:ptCount val="8"/>
                <c:pt idx="0">
                  <c:v>139</c:v>
                </c:pt>
                <c:pt idx="1">
                  <c:v>24</c:v>
                </c:pt>
                <c:pt idx="2">
                  <c:v>48</c:v>
                </c:pt>
                <c:pt idx="3">
                  <c:v>28</c:v>
                </c:pt>
                <c:pt idx="4">
                  <c:v>79</c:v>
                </c:pt>
                <c:pt idx="5">
                  <c:v>99</c:v>
                </c:pt>
                <c:pt idx="6">
                  <c:v>142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'binnen gemeente'!$R$191:$Y$191</c15:f>
                <c15:dlblRangeCache>
                  <c:ptCount val="8"/>
                  <c:pt idx="0">
                    <c:v>76%</c:v>
                  </c:pt>
                  <c:pt idx="1">
                    <c:v>13%</c:v>
                  </c:pt>
                  <c:pt idx="2">
                    <c:v>26%</c:v>
                  </c:pt>
                  <c:pt idx="3">
                    <c:v>15%</c:v>
                  </c:pt>
                  <c:pt idx="4">
                    <c:v>43%</c:v>
                  </c:pt>
                  <c:pt idx="5">
                    <c:v>54%</c:v>
                  </c:pt>
                  <c:pt idx="6">
                    <c:v>78%</c:v>
                  </c:pt>
                  <c:pt idx="7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A705-4422-99F6-6727BEABF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9853872"/>
        <c:axId val="439852888"/>
      </c:barChart>
      <c:catAx>
        <c:axId val="439853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39852888"/>
        <c:crosses val="autoZero"/>
        <c:auto val="1"/>
        <c:lblAlgn val="ctr"/>
        <c:lblOffset val="100"/>
        <c:noMultiLvlLbl val="0"/>
      </c:catAx>
      <c:valAx>
        <c:axId val="4398528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3985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31-4C44-8206-6FA9F267403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31-4C44-8206-6FA9F267403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31-4C44-8206-6FA9F267403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31-4C44-8206-6FA9F267403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31-4C44-8206-6FA9F2674034}"/>
              </c:ext>
            </c:extLst>
          </c:dPt>
          <c:dLbls>
            <c:dLbl>
              <c:idx val="0"/>
              <c:layout>
                <c:manualLayout>
                  <c:x val="2.0833333333333332E-2"/>
                  <c:y val="0.12985509617347418"/>
                </c:manualLayout>
              </c:layout>
              <c:tx>
                <c:rich>
                  <a:bodyPr/>
                  <a:lstStyle/>
                  <a:p>
                    <a:fld id="{988FEC41-7DA8-4A7E-BDB7-2404E7F40246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91ADB80-4450-48D5-9FAF-34D46251948E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731-4C44-8206-6FA9F2674034}"/>
                </c:ext>
              </c:extLst>
            </c:dLbl>
            <c:dLbl>
              <c:idx val="1"/>
              <c:layout>
                <c:manualLayout>
                  <c:x val="-2.0833333333333715E-3"/>
                  <c:y val="-1.159420501548876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11D412-B696-494D-ACB4-41AB90667C86}" type="CELLRANGE">
                      <a:rPr lang="en-US" baseline="0"/>
                      <a:pPr>
                        <a:defRPr sz="2400"/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F1E6E672-F395-4F51-9F69-A77871312733}" type="CATEGORYNAME">
                      <a:rPr lang="en-US" baseline="0"/>
                      <a:pPr>
                        <a:defRPr sz="2400"/>
                      </a:pPr>
                      <a:t>[CATEGORIENAAM]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25516732283466"/>
                      <c:h val="0.1033971203281287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731-4C44-8206-6FA9F2674034}"/>
                </c:ext>
              </c:extLst>
            </c:dLbl>
            <c:dLbl>
              <c:idx val="2"/>
              <c:layout>
                <c:manualLayout>
                  <c:x val="-1.7708333333333333E-2"/>
                  <c:y val="7.188407109603033E-2"/>
                </c:manualLayout>
              </c:layout>
              <c:tx>
                <c:rich>
                  <a:bodyPr/>
                  <a:lstStyle/>
                  <a:p>
                    <a:fld id="{94A3BB14-729A-41FC-922C-9FA53AC46BC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93F82D0-67E5-420A-9913-1ED903856C7F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731-4C44-8206-6FA9F2674034}"/>
                </c:ext>
              </c:extLst>
            </c:dLbl>
            <c:dLbl>
              <c:idx val="3"/>
              <c:layout>
                <c:manualLayout>
                  <c:x val="-6.5625000000000003E-2"/>
                  <c:y val="0"/>
                </c:manualLayout>
              </c:layout>
              <c:tx>
                <c:rich>
                  <a:bodyPr/>
                  <a:lstStyle/>
                  <a:p>
                    <a:fld id="{9980E13A-4ED6-43CC-A2F0-2D579D341F1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75EE42E-9729-4AC8-9BA7-072DBB6F2092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731-4C44-8206-6FA9F2674034}"/>
                </c:ext>
              </c:extLst>
            </c:dLbl>
            <c:dLbl>
              <c:idx val="4"/>
              <c:layout>
                <c:manualLayout>
                  <c:x val="7.4999999999999997E-2"/>
                  <c:y val="0"/>
                </c:manualLayout>
              </c:layout>
              <c:tx>
                <c:rich>
                  <a:bodyPr/>
                  <a:lstStyle/>
                  <a:p>
                    <a:fld id="{D7631D26-CFEF-4EB0-9369-CC0702F9A95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0A4976D-697C-4812-AB65-AE327BA5030A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731-4C44-8206-6FA9F2674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'binnen gemeente'!$AH$2:$AL$2</c:f>
              <c:strCache>
                <c:ptCount val="5"/>
                <c:pt idx="0">
                  <c:v>Zo goed als dagelijks</c:v>
                </c:pt>
                <c:pt idx="1">
                  <c:v>Enkele keren per week</c:v>
                </c:pt>
                <c:pt idx="2">
                  <c:v>Enkele keren per maand</c:v>
                </c:pt>
                <c:pt idx="3">
                  <c:v>Enkele keren per jaar</c:v>
                </c:pt>
                <c:pt idx="4">
                  <c:v>Nooit</c:v>
                </c:pt>
              </c:strCache>
            </c:strRef>
          </c:cat>
          <c:val>
            <c:numRef>
              <c:f>'binnen gemeente'!$AH$190:$AL$190</c:f>
              <c:numCache>
                <c:formatCode>General</c:formatCode>
                <c:ptCount val="5"/>
                <c:pt idx="0">
                  <c:v>57</c:v>
                </c:pt>
                <c:pt idx="1">
                  <c:v>69</c:v>
                </c:pt>
                <c:pt idx="2">
                  <c:v>46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'binnen gemeente'!$AH$191:$AL$191</c15:f>
                <c15:dlblRangeCache>
                  <c:ptCount val="5"/>
                  <c:pt idx="0">
                    <c:v>31%</c:v>
                  </c:pt>
                  <c:pt idx="1">
                    <c:v>38%</c:v>
                  </c:pt>
                  <c:pt idx="2">
                    <c:v>25%</c:v>
                  </c:pt>
                  <c:pt idx="3">
                    <c:v>4%</c:v>
                  </c:pt>
                  <c:pt idx="4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7731-4C44-8206-6FA9F2674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4796C09-C07A-4C2F-9ADB-53693F4566B3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057-4A07-A19B-B12528480A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17FF4F8-3BD8-44E9-9D30-130E0DD7183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057-4A07-A19B-B12528480A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7E2A5D1-5D9B-4F41-9EF2-976711E10B17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057-4A07-A19B-B12528480A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5F769A-FB85-400A-AB38-E6B93828B160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057-4A07-A19B-B12528480A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3613A86-947B-49B8-9D15-86A9B8D0BEA0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057-4A07-A19B-B12528480A0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CBFA36F-3E6A-428B-81D9-0015347BE9EE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057-4A07-A19B-B12528480A0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C5F5200-79DF-49ED-B8DA-515748D6D009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057-4A07-A19B-B12528480A0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18F0FBA-4813-4089-A55A-2E823C3E29A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057-4A07-A19B-B12528480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'buiten gemeente'!$R$2:$Y$2</c:f>
              <c:strCache>
                <c:ptCount val="8"/>
                <c:pt idx="0">
                  <c:v>winkel</c:v>
                </c:pt>
                <c:pt idx="1">
                  <c:v>school</c:v>
                </c:pt>
                <c:pt idx="2">
                  <c:v>werk</c:v>
                </c:pt>
                <c:pt idx="3">
                  <c:v>bushalte / treinstation voor aansluiting op openbaar vervoer</c:v>
                </c:pt>
                <c:pt idx="4">
                  <c:v>bezoek familie/vrienden</c:v>
                </c:pt>
                <c:pt idx="5">
                  <c:v>vrije tijd (sport, muziekschool, café,…)</c:v>
                </c:pt>
                <c:pt idx="6">
                  <c:v>recreatief fietsen</c:v>
                </c:pt>
                <c:pt idx="7">
                  <c:v>geen</c:v>
                </c:pt>
              </c:strCache>
            </c:strRef>
          </c:cat>
          <c:val>
            <c:numRef>
              <c:f>'buiten gemeente'!$R$192:$Y$192</c:f>
              <c:numCache>
                <c:formatCode>General</c:formatCode>
                <c:ptCount val="8"/>
                <c:pt idx="0">
                  <c:v>37</c:v>
                </c:pt>
                <c:pt idx="1">
                  <c:v>11</c:v>
                </c:pt>
                <c:pt idx="2">
                  <c:v>65</c:v>
                </c:pt>
                <c:pt idx="3">
                  <c:v>7</c:v>
                </c:pt>
                <c:pt idx="4">
                  <c:v>64</c:v>
                </c:pt>
                <c:pt idx="5">
                  <c:v>57</c:v>
                </c:pt>
                <c:pt idx="6">
                  <c:v>143</c:v>
                </c:pt>
                <c:pt idx="7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'buiten gemeente'!$R$193:$Y$193</c15:f>
                <c15:dlblRangeCache>
                  <c:ptCount val="8"/>
                  <c:pt idx="0">
                    <c:v>20%</c:v>
                  </c:pt>
                  <c:pt idx="1">
                    <c:v>6%</c:v>
                  </c:pt>
                  <c:pt idx="2">
                    <c:v>36%</c:v>
                  </c:pt>
                  <c:pt idx="3">
                    <c:v>4%</c:v>
                  </c:pt>
                  <c:pt idx="4">
                    <c:v>35%</c:v>
                  </c:pt>
                  <c:pt idx="5">
                    <c:v>31%</c:v>
                  </c:pt>
                  <c:pt idx="6">
                    <c:v>78%</c:v>
                  </c:pt>
                  <c:pt idx="7">
                    <c:v>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3057-4A07-A19B-B12528480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9838784"/>
        <c:axId val="439834520"/>
      </c:barChart>
      <c:catAx>
        <c:axId val="439838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39834520"/>
        <c:crosses val="autoZero"/>
        <c:auto val="1"/>
        <c:lblAlgn val="ctr"/>
        <c:lblOffset val="100"/>
        <c:noMultiLvlLbl val="0"/>
      </c:catAx>
      <c:valAx>
        <c:axId val="439834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3983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D-4B12-801E-B8E2C7EFC52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D-4B12-801E-B8E2C7EFC52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3D-4B12-801E-B8E2C7EFC52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3D-4B12-801E-B8E2C7EFC52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3D-4B12-801E-B8E2C7EFC52F}"/>
              </c:ext>
            </c:extLst>
          </c:dPt>
          <c:dLbls>
            <c:dLbl>
              <c:idx val="0"/>
              <c:layout>
                <c:manualLayout>
                  <c:x val="3.1773049645390156E-2"/>
                  <c:y val="7.6945104710740397E-2"/>
                </c:manualLayout>
              </c:layout>
              <c:tx>
                <c:rich>
                  <a:bodyPr/>
                  <a:lstStyle/>
                  <a:p>
                    <a:fld id="{3F310EBE-D08A-468A-A23F-6F4847998DE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455DD75-204F-46CC-8B4B-058CE95FA748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33D-4B12-801E-B8E2C7EFC52F}"/>
                </c:ext>
              </c:extLst>
            </c:dLbl>
            <c:dLbl>
              <c:idx val="1"/>
              <c:layout>
                <c:manualLayout>
                  <c:x val="5.1063829787233957E-2"/>
                  <c:y val="-4.9788008930479084E-2"/>
                </c:manualLayout>
              </c:layout>
              <c:tx>
                <c:rich>
                  <a:bodyPr/>
                  <a:lstStyle/>
                  <a:p>
                    <a:fld id="{A7392F22-79F3-4E01-B8A5-25794CCEE7E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A3892A0-2652-4C11-B8B4-9AC469B66BC2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33D-4B12-801E-B8E2C7EFC52F}"/>
                </c:ext>
              </c:extLst>
            </c:dLbl>
            <c:dLbl>
              <c:idx val="2"/>
              <c:layout>
                <c:manualLayout>
                  <c:x val="-2.3829742558775902E-2"/>
                  <c:y val="-2.2630913150217765E-3"/>
                </c:manualLayout>
              </c:layout>
              <c:tx>
                <c:rich>
                  <a:bodyPr/>
                  <a:lstStyle/>
                  <a:p>
                    <a:fld id="{57E541B3-71D3-4787-B487-A0A2F64075D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22737A4-2FF9-4795-BAB6-B47B3C79491A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20709219858151"/>
                      <c:h val="0.139383794092191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33D-4B12-801E-B8E2C7EFC52F}"/>
                </c:ext>
              </c:extLst>
            </c:dLbl>
            <c:dLbl>
              <c:idx val="3"/>
              <c:layout>
                <c:manualLayout>
                  <c:x val="-2.3829742558775908E-2"/>
                  <c:y val="0"/>
                </c:manualLayout>
              </c:layout>
              <c:tx>
                <c:rich>
                  <a:bodyPr/>
                  <a:lstStyle/>
                  <a:p>
                    <a:fld id="{AD74B94F-4A04-499C-98A8-0D24AD5D714F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6D44451-F2FC-4FDC-BD56-7D24FA20E89F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30208298430775"/>
                      <c:h val="0.139383794092191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33D-4B12-801E-B8E2C7EFC52F}"/>
                </c:ext>
              </c:extLst>
            </c:dLbl>
            <c:dLbl>
              <c:idx val="4"/>
              <c:layout>
                <c:manualLayout>
                  <c:x val="8.1702127659574381E-2"/>
                  <c:y val="0"/>
                </c:manualLayout>
              </c:layout>
              <c:tx>
                <c:rich>
                  <a:bodyPr/>
                  <a:lstStyle/>
                  <a:p>
                    <a:fld id="{66D73C66-014F-4F00-A334-EAB4508B292D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393748E-D101-41DB-8759-52A20923ADCD}" type="CATEGORYNAME">
                      <a:rPr lang="en-US" baseline="0"/>
                      <a:pPr/>
                      <a:t>[CATEGORIENAAM]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33D-4B12-801E-B8E2C7EFC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'buiten gemeente'!$AH$2:$AL$2</c:f>
              <c:strCache>
                <c:ptCount val="5"/>
                <c:pt idx="0">
                  <c:v>Zo goed als dagelijks</c:v>
                </c:pt>
                <c:pt idx="1">
                  <c:v>Enkele keren per week</c:v>
                </c:pt>
                <c:pt idx="2">
                  <c:v>Enkele keren per maand</c:v>
                </c:pt>
                <c:pt idx="3">
                  <c:v>Enkele keren per jaar</c:v>
                </c:pt>
                <c:pt idx="4">
                  <c:v>Nooit</c:v>
                </c:pt>
              </c:strCache>
            </c:strRef>
          </c:cat>
          <c:val>
            <c:numRef>
              <c:f>'buiten gemeente'!$AH$192:$AL$192</c:f>
              <c:numCache>
                <c:formatCode>General</c:formatCode>
                <c:ptCount val="5"/>
                <c:pt idx="0">
                  <c:v>47</c:v>
                </c:pt>
                <c:pt idx="1">
                  <c:v>66</c:v>
                </c:pt>
                <c:pt idx="2">
                  <c:v>53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'buiten gemeente'!$AH$193:$AL$193</c15:f>
                <c15:dlblRangeCache>
                  <c:ptCount val="5"/>
                  <c:pt idx="0">
                    <c:v>26%</c:v>
                  </c:pt>
                  <c:pt idx="1">
                    <c:v>36%</c:v>
                  </c:pt>
                  <c:pt idx="2">
                    <c:v>29%</c:v>
                  </c:pt>
                  <c:pt idx="3">
                    <c:v>7%</c:v>
                  </c:pt>
                  <c:pt idx="4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333D-4B12-801E-B8E2C7EFC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28BFE4-08E6-41AE-9177-D7982A81763A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8CF-46C7-82C6-347A7B6E07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2C96368-F6EC-4FCD-A9B3-5E76BA959A8C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8CF-46C7-82C6-347A7B6E07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578813-F32C-49C6-86AF-17FFA6BA097E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8CF-46C7-82C6-347A7B6E07F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AD7662-E31F-4055-9D8E-0716F8C08801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8CF-46C7-82C6-347A7B6E07F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7C7257A-F1B1-4B85-8F89-B7C686EED493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8CF-46C7-82C6-347A7B6E07F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D365D96-9D27-4FB1-A2B6-2B2CE32E303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8CF-46C7-82C6-347A7B6E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voordelen!$M$2:$R$2</c:f>
              <c:strCache>
                <c:ptCount val="6"/>
                <c:pt idx="0">
                  <c:v>Het houdt me fit</c:v>
                </c:pt>
                <c:pt idx="1">
                  <c:v>Het is goedkoper</c:v>
                </c:pt>
                <c:pt idx="2">
                  <c:v>Het is milieuvriendelijker</c:v>
                </c:pt>
                <c:pt idx="3">
                  <c:v>Ik fiets graag</c:v>
                </c:pt>
                <c:pt idx="4">
                  <c:v>Geen parkeerproblemen</c:v>
                </c:pt>
                <c:pt idx="5">
                  <c:v>Geen auto/geen rijbewijs</c:v>
                </c:pt>
              </c:strCache>
            </c:strRef>
          </c:cat>
          <c:val>
            <c:numRef>
              <c:f>voordelen!$M$192:$R$192</c:f>
              <c:numCache>
                <c:formatCode>General</c:formatCode>
                <c:ptCount val="6"/>
                <c:pt idx="0">
                  <c:v>101</c:v>
                </c:pt>
                <c:pt idx="1">
                  <c:v>32</c:v>
                </c:pt>
                <c:pt idx="2">
                  <c:v>85</c:v>
                </c:pt>
                <c:pt idx="3">
                  <c:v>89</c:v>
                </c:pt>
                <c:pt idx="4">
                  <c:v>29</c:v>
                </c:pt>
                <c:pt idx="5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voordelen!$M$193:$R$193</c15:f>
                <c15:dlblRangeCache>
                  <c:ptCount val="6"/>
                  <c:pt idx="0">
                    <c:v>55%</c:v>
                  </c:pt>
                  <c:pt idx="1">
                    <c:v>17%</c:v>
                  </c:pt>
                  <c:pt idx="2">
                    <c:v>46%</c:v>
                  </c:pt>
                  <c:pt idx="3">
                    <c:v>49%</c:v>
                  </c:pt>
                  <c:pt idx="4">
                    <c:v>16%</c:v>
                  </c:pt>
                  <c:pt idx="5">
                    <c:v>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08A-4AD7-BFA3-16698EB42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9835504"/>
        <c:axId val="439837800"/>
      </c:barChart>
      <c:catAx>
        <c:axId val="439835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39837800"/>
        <c:crosses val="autoZero"/>
        <c:auto val="1"/>
        <c:lblAlgn val="ctr"/>
        <c:lblOffset val="100"/>
        <c:noMultiLvlLbl val="0"/>
      </c:catAx>
      <c:valAx>
        <c:axId val="4398378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3983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E50829-016A-4B02-8B48-9BA039EEEBAC}" type="CELLRANGE">
                      <a:rPr lang="en-US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E4D-4566-BBCE-AFACCAD8C9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0BEF0C4-8C13-4FFB-BA1D-D635DE46100F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E4D-4566-BBCE-AFACCAD8C9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0FA688-9D8F-4EDA-9DA0-EDDFECC66DB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E4D-4566-BBCE-AFACCAD8C9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22B59C6-D0B7-4F7D-B00D-D3C1D39BF0FD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E4D-4566-BBCE-AFACCAD8C9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F9A3C56-D4AA-46A7-8086-22394EAF6ED6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E4D-4566-BBCE-AFACCAD8C9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307002A-943C-4648-8999-3137BB719386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E4D-4566-BBCE-AFACCAD8C9C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84484C1-1078-4D20-9CBD-7CAEF174845B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E4D-4566-BBCE-AFACCAD8C9C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61D812A-F14C-4E1F-A256-6E643C860EB9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E4D-4566-BBCE-AFACCAD8C9C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3C41359-3E51-4E2F-A375-1EA9EBC09B06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E4D-4566-BBCE-AFACCAD8C9C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3ED32B0-255F-4ACB-9594-64F426725163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E4D-4566-BBCE-AFACCAD8C9C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4CC1C85-FAB8-492C-99C0-23D261309974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E4D-4566-BBCE-AFACCAD8C9C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020CC46-400D-4483-A56F-C9932D91FA15}" type="CELLRANGE">
                      <a:rPr lang="nl-BE"/>
                      <a:pPr/>
                      <a:t>[CELLRANGE]</a:t>
                    </a:fld>
                    <a:endParaRPr lang="nl-B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E4D-4566-BBCE-AFACCAD8C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nadelen!$T$2:$AE$2</c:f>
              <c:strCache>
                <c:ptCount val="12"/>
                <c:pt idx="0">
                  <c:v>De lucht is ongezond</c:v>
                </c:pt>
                <c:pt idx="1">
                  <c:v>Fietsen is voor mij fysiek te zwaar</c:v>
                </c:pt>
                <c:pt idx="2">
                  <c:v>Ik kom niet graag bezweet aan</c:v>
                </c:pt>
                <c:pt idx="3">
                  <c:v>Slecht weer</c:v>
                </c:pt>
                <c:pt idx="4">
                  <c:v>Mijn route duurt te lang met de fiets</c:v>
                </c:pt>
                <c:pt idx="5">
                  <c:v>Ik heb schrik dat mijn fiets gestolen wordt</c:v>
                </c:pt>
                <c:pt idx="6">
                  <c:v>Niet veilig op de fiets in het verkeer</c:v>
                </c:pt>
                <c:pt idx="7">
                  <c:v>Ik heb geen fiets ter beschikking</c:v>
                </c:pt>
                <c:pt idx="8">
                  <c:v>Structurele hindernissen op de weg</c:v>
                </c:pt>
                <c:pt idx="9">
                  <c:v>Niet van toepassing, want ik fiets altijd</c:v>
                </c:pt>
                <c:pt idx="10">
                  <c:v>Kan niet genoeg bagage vervoeren</c:v>
                </c:pt>
                <c:pt idx="11">
                  <c:v>Moeilijk met kinderen</c:v>
                </c:pt>
              </c:strCache>
            </c:strRef>
          </c:cat>
          <c:val>
            <c:numRef>
              <c:f>nadelen!$T$192:$AE$192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40</c:v>
                </c:pt>
                <c:pt idx="3">
                  <c:v>122</c:v>
                </c:pt>
                <c:pt idx="4">
                  <c:v>69</c:v>
                </c:pt>
                <c:pt idx="5">
                  <c:v>32</c:v>
                </c:pt>
                <c:pt idx="6">
                  <c:v>40</c:v>
                </c:pt>
                <c:pt idx="7">
                  <c:v>0</c:v>
                </c:pt>
                <c:pt idx="8">
                  <c:v>47</c:v>
                </c:pt>
                <c:pt idx="9">
                  <c:v>20</c:v>
                </c:pt>
                <c:pt idx="10">
                  <c:v>66.865384615384613</c:v>
                </c:pt>
                <c:pt idx="11">
                  <c:v>17.596153846153847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nadelen!$T$193:$AE$193</c15:f>
                <c15:dlblRangeCache>
                  <c:ptCount val="12"/>
                  <c:pt idx="0">
                    <c:v>1%</c:v>
                  </c:pt>
                  <c:pt idx="1">
                    <c:v>2%</c:v>
                  </c:pt>
                  <c:pt idx="2">
                    <c:v>22%</c:v>
                  </c:pt>
                  <c:pt idx="3">
                    <c:v>67%</c:v>
                  </c:pt>
                  <c:pt idx="4">
                    <c:v>38%</c:v>
                  </c:pt>
                  <c:pt idx="5">
                    <c:v>17%</c:v>
                  </c:pt>
                  <c:pt idx="6">
                    <c:v>22%</c:v>
                  </c:pt>
                  <c:pt idx="7">
                    <c:v>0%</c:v>
                  </c:pt>
                  <c:pt idx="8">
                    <c:v>26%</c:v>
                  </c:pt>
                  <c:pt idx="9">
                    <c:v>11%</c:v>
                  </c:pt>
                  <c:pt idx="10">
                    <c:v>37%</c:v>
                  </c:pt>
                  <c:pt idx="11">
                    <c:v>10%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8E4D-4566-BBCE-AFACCAD8C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1209912"/>
        <c:axId val="491204664"/>
      </c:barChart>
      <c:catAx>
        <c:axId val="491209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1204664"/>
        <c:crosses val="autoZero"/>
        <c:auto val="1"/>
        <c:lblAlgn val="ctr"/>
        <c:lblOffset val="100"/>
        <c:noMultiLvlLbl val="0"/>
      </c:catAx>
      <c:valAx>
        <c:axId val="4912046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120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F7A86-3FF0-48D4-A108-B3745ACE2A99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5BBD5-EE18-430F-90B0-C2F29A1953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895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Het diagram weerspiegelt de bevolkingsdichtheid in de zones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5BBD5-EE18-430F-90B0-C2F29A19537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192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Enorm overwicht van ‘centrale as’. Deze zal aangepakt worden op termijn, maar kan er nog zo lang gewacht worden? Moeten de meest dringende pijnpunten niet nu al aangepakt worden? </a:t>
            </a:r>
          </a:p>
          <a:p>
            <a:pPr marL="171450" indent="-171450">
              <a:buFontTx/>
              <a:buChar char="-"/>
            </a:pPr>
            <a:r>
              <a:rPr lang="nl-BE" dirty="0"/>
              <a:t>putdeksels, staat fietspad</a:t>
            </a:r>
          </a:p>
          <a:p>
            <a:pPr marL="171450" indent="-171450">
              <a:buFontTx/>
              <a:buChar char="-"/>
            </a:pPr>
            <a:r>
              <a:rPr lang="nl-BE" dirty="0"/>
              <a:t>Te smal bij het dorp (parkeervakken)</a:t>
            </a:r>
          </a:p>
          <a:p>
            <a:pPr marL="171450" indent="-171450">
              <a:buFontTx/>
              <a:buChar char="-"/>
            </a:pPr>
            <a:r>
              <a:rPr lang="nl-BE" dirty="0"/>
              <a:t>Overgangen </a:t>
            </a:r>
          </a:p>
          <a:p>
            <a:pPr marL="0" indent="0">
              <a:buFontTx/>
              <a:buNone/>
            </a:pPr>
            <a:r>
              <a:rPr lang="nl-BE" dirty="0"/>
              <a:t>Tip  bij </a:t>
            </a:r>
            <a:r>
              <a:rPr lang="nl-BE" dirty="0" err="1"/>
              <a:t>heraanleg</a:t>
            </a:r>
            <a:r>
              <a:rPr lang="nl-BE" dirty="0"/>
              <a:t>: waar komen de putdeksels? Steeds afwegen: in voetpad, of midden in weg? </a:t>
            </a:r>
          </a:p>
          <a:p>
            <a:pPr marL="0" indent="0">
              <a:buFontTx/>
              <a:buNone/>
            </a:pPr>
            <a:r>
              <a:rPr lang="nl-BE" dirty="0"/>
              <a:t>Eke </a:t>
            </a:r>
            <a:r>
              <a:rPr lang="nl-BE" dirty="0" err="1"/>
              <a:t>Landuit</a:t>
            </a:r>
            <a:r>
              <a:rPr lang="nl-BE" dirty="0"/>
              <a:t> is aparte problematiek en moeilijk op te lossen op korte termijn.</a:t>
            </a:r>
          </a:p>
          <a:p>
            <a:pPr marL="0" indent="0">
              <a:buFontTx/>
              <a:buNone/>
            </a:pPr>
            <a:r>
              <a:rPr lang="nl-BE" dirty="0"/>
              <a:t>Dorp blijft zeer veel benoemd worden als pijnpunt.</a:t>
            </a:r>
          </a:p>
          <a:p>
            <a:pPr marL="0" indent="0">
              <a:buFontTx/>
              <a:buNone/>
            </a:pPr>
            <a:r>
              <a:rPr lang="nl-BE" dirty="0"/>
              <a:t>De volgende punten zijn meer ‘enkelvoudig’, maar daarom </a:t>
            </a:r>
            <a:r>
              <a:rPr lang="nl-BE"/>
              <a:t>niet onbelangrijk.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5BBD5-EE18-430F-90B0-C2F29A19537C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792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Jammer dat we bepaalde leeftijdsgroepen niet bereiken, dit kan een vervolg zijn. Jongeren: via de scholen. Oudere leeftijdsbevolking: welke kanalen? Ouderenraad? Seniorencafé?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5BBD5-EE18-430F-90B0-C2F29A19537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488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Opvallend: relatief weinig school- en werkverkeer, ook trein en bus. </a:t>
            </a:r>
          </a:p>
          <a:p>
            <a:r>
              <a:rPr lang="nl-BE" dirty="0"/>
              <a:t>Veel mensen werken niet in Nazareth </a:t>
            </a:r>
          </a:p>
          <a:p>
            <a:r>
              <a:rPr lang="nl-BE" dirty="0"/>
              <a:t>+ meer recreatief fietsen door coronaperiode?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5BBD5-EE18-430F-90B0-C2F29A19537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913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5BBD5-EE18-430F-90B0-C2F29A19537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631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Mooier cijfer ‘werk’</a:t>
            </a:r>
          </a:p>
          <a:p>
            <a:r>
              <a:rPr lang="nl-BE" dirty="0"/>
              <a:t>Treinstation: de fiets wordt nauwelijks gebruikt voor verplaatsing naar een ander station.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5BBD5-EE18-430F-90B0-C2F29A19537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607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Goed om argumenten uit te halen voor promotie van fietsen.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5BBD5-EE18-430F-90B0-C2F29A19537C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9664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Welke punten zijn punten waar het beleid iets kan aan doen?</a:t>
            </a:r>
          </a:p>
          <a:p>
            <a:pPr marL="171450" indent="-171450">
              <a:buFontTx/>
              <a:buChar char="-"/>
            </a:pPr>
            <a:r>
              <a:rPr lang="nl-BE" dirty="0"/>
              <a:t>Fiets gestolen</a:t>
            </a:r>
          </a:p>
          <a:p>
            <a:pPr marL="171450" indent="-171450">
              <a:buFontTx/>
              <a:buChar char="-"/>
            </a:pPr>
            <a:r>
              <a:rPr lang="nl-BE" dirty="0"/>
              <a:t>Veiligheid</a:t>
            </a:r>
          </a:p>
          <a:p>
            <a:pPr marL="171450" indent="-171450">
              <a:buFontTx/>
              <a:buChar char="-"/>
            </a:pPr>
            <a:r>
              <a:rPr lang="nl-BE" dirty="0"/>
              <a:t>hindernissen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5BBD5-EE18-430F-90B0-C2F29A19537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190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Sterk inzetten op eerste 2 punten! Complementair. </a:t>
            </a:r>
          </a:p>
          <a:p>
            <a:r>
              <a:rPr lang="nl-BE" dirty="0"/>
              <a:t>Eerst goed onderhouden wat er al is, voor er geld wordt gestopt in nieuwe projecten.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5BBD5-EE18-430F-90B0-C2F29A19537C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78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Veel verplaatsingen binnen de dorpskernen, maar ook tussen de dorpskernen onderling. </a:t>
            </a:r>
          </a:p>
          <a:p>
            <a:r>
              <a:rPr lang="nl-BE" dirty="0"/>
              <a:t>De fietssnelweg wordt zowel vanuit Eke als Nazareth veel gebruikt. </a:t>
            </a:r>
          </a:p>
          <a:p>
            <a:r>
              <a:rPr lang="nl-BE" dirty="0"/>
              <a:t>Ook veel fietsverkeer naar Gent.  Een goede verbinding is dus meer dan nuttig.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5BBD5-EE18-430F-90B0-C2F29A19537C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D1273-0975-4B9B-B9A3-C071DCB57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AF52CB-60DE-4993-AFFD-2223EBB7D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AB4D8F-4645-4C41-8C82-994E4F31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FE6A60-9F93-4DD1-932C-DC5D652B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74C77D-9BAB-4918-9B17-9D8D0165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179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F5813-9FB6-4567-82D4-35EE642E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B6B408-8047-40F0-B375-48A83699A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A2AD2B-F0C2-420F-9AE6-81C5FD33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7E3CED-2840-4DE1-A3CB-0B2036F1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D301A8-2D36-4488-99AB-2D319572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57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A7C8A4E-EEAA-44F9-A1F3-471B957CA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F0C533-2565-47ED-B6C2-65653E666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5B173-F035-4440-BD82-98DE9E06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389024-24DE-4AED-8B3F-7F4A6497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F1925A-F3BF-43B6-82EC-6165EDA2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450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8E2D9-5831-486D-A3F8-3D5828E6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BCE9D-7733-4741-9335-E73B7AC8D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84788-E512-4610-8AB0-05C01452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4A203D-CACC-46EB-AA15-732E161C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13B79C-D37B-465D-93CE-9AE0BA7D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388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08BB7-36BF-4C17-9603-6C98E81A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3C5D86-CCBB-4CE1-8E64-324F5094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753FC5-A8A6-411B-B331-3BF8BF8D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2E9BEA-D42F-4F57-9D04-672279E2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E4E203-E7F5-4D53-BC89-5399F668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134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E24B0-1A88-4D1B-808A-3BDA6011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FB2C32-65ED-4281-8429-184F56FA4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9EDEFE-B03B-413B-A825-74DD6CA5E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5EE384-AEBB-468C-B832-AA5DCFAD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91E176-1A0A-4C0A-B3C0-2E8F861C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1120FB-80B1-4B9A-97C3-530E0428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400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B4949-6386-44BF-83C1-3BD20320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300044-21B3-4649-94E1-159587F89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A96D56-B018-4C53-98ED-C364D43E3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1029098-0693-472C-BC6D-0D17B1691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0DDF6F9-E801-410C-80BA-950B4F789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26754B4-787F-473B-A869-9084421D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58251D2-2A55-47CD-B400-38EF1B7A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9A9B508-FDBB-4E94-990B-D34DE7EC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717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7B762-5E0E-4F3B-8D13-3000C9DA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3D69CA-7F52-40B3-9768-E567AFB7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F80C2D-1A50-4F4B-8A5E-77F1B62E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96B9DE-4A98-4AF8-8E86-EF26B97B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77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5BC20E8-F74B-4CE0-97DD-93EBED03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44518F-CB5C-463A-86B5-A5D30D69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A93C52-E748-4B8E-A8C9-1D64E594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585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148BB-C2E3-4A47-A0A9-633EE1A8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781FB3-2111-430B-9B6E-681BE978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DE7DE2-9704-4A0F-ABCA-602CC02A7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9C9D4C-0675-4BE2-958A-B84EA6A7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D47D03-B07D-402A-BAEB-E66A7CCC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0900EA-9EE6-4623-B8ED-046694BE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667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5120C-32E1-4359-B563-81CEBE26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92D89D2-A76D-4A05-A84C-35D1464A1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3053E7-E413-4081-92C3-0D4AF2E3D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672770-D99F-42BA-A1B0-45AE8080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CEFF03-45A8-46A0-A7FA-B2319BC0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C5520F-2C5B-4365-A7DB-695DF8ED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377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7A18AC-5AE9-405A-84B9-53F64DD8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9B9255-817E-4314-943F-B3EA7F4B1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CAE12C-9813-403B-B83B-61F33A22C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424EF-3A49-4FBA-AFE7-D44D9B19B3DB}" type="datetimeFigureOut">
              <a:rPr lang="nl-BE" smtClean="0"/>
              <a:t>12/12/2020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496AB7-60BF-4DC6-A668-C055CDE6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D2ACE4-57CB-440D-9D3F-3D50092A5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627D5-6883-4D79-87F5-742FA290C1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996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etsersbondnazareth.jouwweb.be/enquete-fietsen-in-nazareth-20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701B381-94A4-426A-B799-C7B7D0FE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50" y="744519"/>
            <a:ext cx="9587524" cy="61134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7FAC9D3-0C51-44EC-8427-6DCC18218663}"/>
              </a:ext>
            </a:extLst>
          </p:cNvPr>
          <p:cNvSpPr txBox="1"/>
          <p:nvPr/>
        </p:nvSpPr>
        <p:spPr>
          <a:xfrm>
            <a:off x="1345100" y="180975"/>
            <a:ext cx="9267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dirty="0">
                <a:hlinkClick r:id="rId3"/>
              </a:rPr>
              <a:t>https://fietsersbondnazareth.jouwweb.be/enquete-fietsen-in-nazareth-2020</a:t>
            </a:r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8DD10FC-6C84-4E2E-9AA8-96A1DC14F9C0}"/>
              </a:ext>
            </a:extLst>
          </p:cNvPr>
          <p:cNvSpPr txBox="1"/>
          <p:nvPr/>
        </p:nvSpPr>
        <p:spPr>
          <a:xfrm>
            <a:off x="7458177" y="631479"/>
            <a:ext cx="4595004" cy="1446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solidFill>
                  <a:srgbClr val="FF0000"/>
                </a:solidFill>
              </a:rPr>
              <a:t>Eindstand 06/09: </a:t>
            </a:r>
          </a:p>
          <a:p>
            <a:pPr algn="ctr"/>
            <a:r>
              <a:rPr lang="nl-BE" sz="4400" dirty="0">
                <a:solidFill>
                  <a:srgbClr val="FF0000"/>
                </a:solidFill>
              </a:rPr>
              <a:t>182 antwoorden</a:t>
            </a:r>
          </a:p>
        </p:txBody>
      </p:sp>
    </p:spTree>
    <p:extLst>
      <p:ext uri="{BB962C8B-B14F-4D97-AF65-F5344CB8AC3E}">
        <p14:creationId xmlns:p14="http://schemas.microsoft.com/office/powerpoint/2010/main" val="192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324B78E-1FDE-487B-BB8A-E8D6188C8D0A}"/>
              </a:ext>
            </a:extLst>
          </p:cNvPr>
          <p:cNvSpPr txBox="1"/>
          <p:nvPr/>
        </p:nvSpPr>
        <p:spPr>
          <a:xfrm>
            <a:off x="279400" y="292100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6.	Wat zijn voor jou persoonlijk de voornaamste drie </a:t>
            </a:r>
            <a:r>
              <a:rPr lang="nl-NL" sz="2800" b="1" dirty="0"/>
              <a:t>redenen om de fiets NIET te gebruiken</a:t>
            </a:r>
            <a:r>
              <a:rPr lang="nl-NL" sz="2800" dirty="0"/>
              <a:t> bij je verplaatsingen?</a:t>
            </a:r>
            <a:endParaRPr lang="nl-BE" sz="28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479D3AB-FA54-4780-9FA3-DFE5C4EFF8FF}"/>
              </a:ext>
            </a:extLst>
          </p:cNvPr>
          <p:cNvSpPr txBox="1"/>
          <p:nvPr/>
        </p:nvSpPr>
        <p:spPr>
          <a:xfrm>
            <a:off x="10480866" y="6408373"/>
            <a:ext cx="169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(182 antwoorden)</a:t>
            </a: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2FD854AB-304E-495F-9B62-AB4219E63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878896"/>
              </p:ext>
            </p:extLst>
          </p:nvPr>
        </p:nvGraphicFramePr>
        <p:xfrm>
          <a:off x="0" y="1343025"/>
          <a:ext cx="12172098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425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8EC1FEA-5F90-47E6-AC88-0EF0F5B61AAF}"/>
              </a:ext>
            </a:extLst>
          </p:cNvPr>
          <p:cNvSpPr txBox="1"/>
          <p:nvPr/>
        </p:nvSpPr>
        <p:spPr>
          <a:xfrm>
            <a:off x="279400" y="292100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7.	Welke zijn voor jou de drie belangrijkste </a:t>
            </a:r>
            <a:r>
              <a:rPr lang="nl-NL" sz="2800" b="1" dirty="0"/>
              <a:t>structurele hindernissen </a:t>
            </a:r>
            <a:r>
              <a:rPr lang="nl-NL" sz="2800" dirty="0"/>
              <a:t>binnen de gemeente?</a:t>
            </a:r>
            <a:endParaRPr lang="nl-BE" sz="2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59CBDC1-4839-4241-B7E7-52144D12F5CF}"/>
              </a:ext>
            </a:extLst>
          </p:cNvPr>
          <p:cNvSpPr txBox="1"/>
          <p:nvPr/>
        </p:nvSpPr>
        <p:spPr>
          <a:xfrm>
            <a:off x="10480866" y="6408373"/>
            <a:ext cx="169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(182 antwoorden)</a:t>
            </a:r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DA2CAF54-1BEC-4547-9A85-F8D9269FB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88568"/>
              </p:ext>
            </p:extLst>
          </p:nvPr>
        </p:nvGraphicFramePr>
        <p:xfrm>
          <a:off x="0" y="1352550"/>
          <a:ext cx="12192000" cy="55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412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6A7BA8F-EF47-439C-BD14-EEDECE783B25}"/>
              </a:ext>
            </a:extLst>
          </p:cNvPr>
          <p:cNvSpPr txBox="1"/>
          <p:nvPr/>
        </p:nvSpPr>
        <p:spPr>
          <a:xfrm>
            <a:off x="279400" y="292100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8.	Welke </a:t>
            </a:r>
            <a:r>
              <a:rPr lang="nl-NL" sz="2800" b="1" dirty="0"/>
              <a:t>fietsverbindingen</a:t>
            </a:r>
            <a:r>
              <a:rPr lang="nl-NL" sz="2800" dirty="0"/>
              <a:t> (binnen de gemeente of naar ander gemeenten) </a:t>
            </a:r>
            <a:r>
              <a:rPr lang="nl-NL" sz="2800" b="1" dirty="0"/>
              <a:t>gebruik je regelmatig</a:t>
            </a:r>
            <a:endParaRPr lang="nl-BE" sz="28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A33CEF-6606-4C18-B521-547C7D73E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65" y="4000500"/>
            <a:ext cx="4019522" cy="28575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A1116EA-1B22-4F92-90E6-415180B76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1246207"/>
            <a:ext cx="80295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6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6A7BA8F-EF47-439C-BD14-EEDECE783B25}"/>
              </a:ext>
            </a:extLst>
          </p:cNvPr>
          <p:cNvSpPr txBox="1"/>
          <p:nvPr/>
        </p:nvSpPr>
        <p:spPr>
          <a:xfrm>
            <a:off x="279400" y="292100"/>
            <a:ext cx="1158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9.	Welke </a:t>
            </a:r>
            <a:r>
              <a:rPr lang="nl-NL" sz="2800" b="1" dirty="0"/>
              <a:t>fietsverbindingen zou je graag gebruiken </a:t>
            </a:r>
            <a:r>
              <a:rPr lang="nl-NL" sz="2800" dirty="0"/>
              <a:t>als het veiliger en/of aangenamer kon? M.a.w. op welke routes moet de gemeente volgens jou inzetten met het fietsbeleidsplan?</a:t>
            </a:r>
            <a:endParaRPr lang="nl-BE" sz="28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1F8904B-F502-49FB-9EF0-6EB025446A15}"/>
              </a:ext>
            </a:extLst>
          </p:cNvPr>
          <p:cNvSpPr txBox="1"/>
          <p:nvPr/>
        </p:nvSpPr>
        <p:spPr>
          <a:xfrm>
            <a:off x="10480866" y="6408373"/>
            <a:ext cx="169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(182 antwoorden)</a:t>
            </a:r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9153650E-A701-47A3-B452-63E0CB37DA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650575"/>
              </p:ext>
            </p:extLst>
          </p:nvPr>
        </p:nvGraphicFramePr>
        <p:xfrm>
          <a:off x="279400" y="1428750"/>
          <a:ext cx="6460192" cy="554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ek 12">
            <a:extLst>
              <a:ext uri="{FF2B5EF4-FFF2-40B4-BE49-F238E27FC236}">
                <a16:creationId xmlns:a16="http://schemas.microsoft.com/office/drawing/2014/main" id="{AE659BCA-F594-474E-AF35-97428F580D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030293"/>
              </p:ext>
            </p:extLst>
          </p:nvPr>
        </p:nvGraphicFramePr>
        <p:xfrm>
          <a:off x="6896100" y="4646519"/>
          <a:ext cx="2616388" cy="221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84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67BA9A9-105D-4CB0-AEEB-1DE6A6AD0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34" y="0"/>
            <a:ext cx="9638466" cy="652157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E17B1389-3216-403C-ACA2-25324B85BCE6}"/>
              </a:ext>
            </a:extLst>
          </p:cNvPr>
          <p:cNvSpPr/>
          <p:nvPr/>
        </p:nvSpPr>
        <p:spPr>
          <a:xfrm>
            <a:off x="2238375" y="4819050"/>
            <a:ext cx="2419351" cy="203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C5B921F-3FEE-4CC7-A624-3EA7657A164E}"/>
              </a:ext>
            </a:extLst>
          </p:cNvPr>
          <p:cNvSpPr/>
          <p:nvPr/>
        </p:nvSpPr>
        <p:spPr>
          <a:xfrm>
            <a:off x="1782792" y="0"/>
            <a:ext cx="4598958" cy="992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A0FC490-8990-4326-8611-0DC9BBB91B5A}"/>
              </a:ext>
            </a:extLst>
          </p:cNvPr>
          <p:cNvSpPr/>
          <p:nvPr/>
        </p:nvSpPr>
        <p:spPr>
          <a:xfrm>
            <a:off x="1630393" y="69012"/>
            <a:ext cx="1975450" cy="23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20CB002-9A52-43EA-B6C4-B937013A6B9A}"/>
              </a:ext>
            </a:extLst>
          </p:cNvPr>
          <p:cNvSpPr/>
          <p:nvPr/>
        </p:nvSpPr>
        <p:spPr>
          <a:xfrm>
            <a:off x="1630393" y="248935"/>
            <a:ext cx="1465232" cy="489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40D199-9F3B-4516-AEF8-744FEA14DF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9E8E6"/>
              </a:clrFrom>
              <a:clrTo>
                <a:srgbClr val="E9E8E6">
                  <a:alpha val="0"/>
                </a:srgbClr>
              </a:clrTo>
            </a:clrChange>
          </a:blip>
          <a:srcRect r="410"/>
          <a:stretch/>
        </p:blipFill>
        <p:spPr>
          <a:xfrm>
            <a:off x="9953625" y="5553145"/>
            <a:ext cx="2314573" cy="1304855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63304271-4BCE-429A-AFD9-BC3FFD11CE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165364"/>
              </p:ext>
            </p:extLst>
          </p:nvPr>
        </p:nvGraphicFramePr>
        <p:xfrm>
          <a:off x="0" y="0"/>
          <a:ext cx="6460192" cy="554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C008340D-8FB5-4141-982D-40FE143C3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426348"/>
              </p:ext>
            </p:extLst>
          </p:nvPr>
        </p:nvGraphicFramePr>
        <p:xfrm>
          <a:off x="2109630" y="4705349"/>
          <a:ext cx="2616388" cy="221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714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8383CD0-EADD-4013-A4EA-914CE4D8383B}"/>
              </a:ext>
            </a:extLst>
          </p:cNvPr>
          <p:cNvSpPr txBox="1"/>
          <p:nvPr/>
        </p:nvSpPr>
        <p:spPr>
          <a:xfrm>
            <a:off x="279400" y="292100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In welk deel van Nazareth woon je?</a:t>
            </a:r>
          </a:p>
          <a:p>
            <a:pPr algn="ctr"/>
            <a:endParaRPr lang="nl-BE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A0CF85-86AB-4A8E-BC97-E32E95726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64" y="1816100"/>
            <a:ext cx="7092223" cy="5041900"/>
          </a:xfrm>
          <a:prstGeom prst="rect">
            <a:avLst/>
          </a:prstGeom>
        </p:spPr>
      </p:pic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B2375D29-F727-463A-A11D-36FD7D729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111161"/>
              </p:ext>
            </p:extLst>
          </p:nvPr>
        </p:nvGraphicFramePr>
        <p:xfrm>
          <a:off x="0" y="1314451"/>
          <a:ext cx="5133264" cy="554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183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5B39DFE-4A4F-4CDF-B3C6-57F7C02BE896}"/>
              </a:ext>
            </a:extLst>
          </p:cNvPr>
          <p:cNvSpPr txBox="1"/>
          <p:nvPr/>
        </p:nvSpPr>
        <p:spPr>
          <a:xfrm>
            <a:off x="279400" y="292100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Wat is je leeftijd?</a:t>
            </a:r>
          </a:p>
          <a:p>
            <a:pPr algn="ctr"/>
            <a:endParaRPr lang="nl-BE" sz="2800" dirty="0"/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36A7F9A8-CF3B-46E3-8F99-55641208A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698928"/>
              </p:ext>
            </p:extLst>
          </p:nvPr>
        </p:nvGraphicFramePr>
        <p:xfrm>
          <a:off x="0" y="1152525"/>
          <a:ext cx="12191999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25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6A7BA8F-EF47-439C-BD14-EEDECE783B25}"/>
              </a:ext>
            </a:extLst>
          </p:cNvPr>
          <p:cNvSpPr txBox="1"/>
          <p:nvPr/>
        </p:nvSpPr>
        <p:spPr>
          <a:xfrm>
            <a:off x="279400" y="292100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Welke van deze vervoermiddelen gebruik je voor je verplaatsingen?</a:t>
            </a:r>
            <a:endParaRPr lang="nl-BE" sz="28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0C547D-1C87-451A-B7F4-F5219E87D4EB}"/>
              </a:ext>
            </a:extLst>
          </p:cNvPr>
          <p:cNvSpPr txBox="1"/>
          <p:nvPr/>
        </p:nvSpPr>
        <p:spPr>
          <a:xfrm>
            <a:off x="10480866" y="6408373"/>
            <a:ext cx="169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(182 antwoorden)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F79949A2-69D6-42CA-BF36-BFC970783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525134"/>
              </p:ext>
            </p:extLst>
          </p:nvPr>
        </p:nvGraphicFramePr>
        <p:xfrm>
          <a:off x="0" y="970961"/>
          <a:ext cx="12192000" cy="588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70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C78DEF64-7682-48A7-A281-6A50E76DA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979705"/>
              </p:ext>
            </p:extLst>
          </p:nvPr>
        </p:nvGraphicFramePr>
        <p:xfrm>
          <a:off x="0" y="1346200"/>
          <a:ext cx="12192000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1A116BD5-58B0-4FBF-B2E9-C4900DCB06BB}"/>
              </a:ext>
            </a:extLst>
          </p:cNvPr>
          <p:cNvSpPr txBox="1"/>
          <p:nvPr/>
        </p:nvSpPr>
        <p:spPr>
          <a:xfrm>
            <a:off x="279400" y="292100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1. Welke </a:t>
            </a:r>
            <a:r>
              <a:rPr lang="nl-BE" sz="2800" b="1" dirty="0"/>
              <a:t>verplaatsingen BINNEN de gemeente </a:t>
            </a:r>
            <a:r>
              <a:rPr lang="nl-BE" sz="2800" dirty="0"/>
              <a:t>doe je momenteel regelmatig met de fiets?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B92DBEA-8957-403A-8495-9E82361D7A3A}"/>
              </a:ext>
            </a:extLst>
          </p:cNvPr>
          <p:cNvSpPr txBox="1"/>
          <p:nvPr/>
        </p:nvSpPr>
        <p:spPr>
          <a:xfrm>
            <a:off x="10480866" y="6408373"/>
            <a:ext cx="169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(182 antwoorden)</a:t>
            </a:r>
          </a:p>
        </p:txBody>
      </p:sp>
    </p:spTree>
    <p:extLst>
      <p:ext uri="{BB962C8B-B14F-4D97-AF65-F5344CB8AC3E}">
        <p14:creationId xmlns:p14="http://schemas.microsoft.com/office/powerpoint/2010/main" val="402672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7FEB64C-0039-4939-A17B-41D5CB74B297}"/>
              </a:ext>
            </a:extLst>
          </p:cNvPr>
          <p:cNvSpPr txBox="1"/>
          <p:nvPr/>
        </p:nvSpPr>
        <p:spPr>
          <a:xfrm>
            <a:off x="279400" y="292100"/>
            <a:ext cx="1158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2.	Hoe frequent neem je de fiets voor je </a:t>
            </a:r>
            <a:r>
              <a:rPr lang="nl-BE" sz="2800" b="1" dirty="0"/>
              <a:t>verplaatsingen BINNEN de gemeente</a:t>
            </a:r>
            <a:r>
              <a:rPr lang="nl-BE" sz="2800" dirty="0"/>
              <a:t>?</a:t>
            </a:r>
          </a:p>
          <a:p>
            <a:pPr algn="ctr"/>
            <a:endParaRPr lang="nl-BE" sz="2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BE4376-9842-4B41-ACE1-C978EF75EBFD}"/>
              </a:ext>
            </a:extLst>
          </p:cNvPr>
          <p:cNvSpPr txBox="1"/>
          <p:nvPr/>
        </p:nvSpPr>
        <p:spPr>
          <a:xfrm>
            <a:off x="10480866" y="6408373"/>
            <a:ext cx="169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(182 antwoorden)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EFB86A1B-D738-4BB3-94BC-3724C596A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488913"/>
              </p:ext>
            </p:extLst>
          </p:nvPr>
        </p:nvGraphicFramePr>
        <p:xfrm>
          <a:off x="0" y="1381126"/>
          <a:ext cx="12192000" cy="547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08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CE25C49-B69D-409E-9107-DD818EA90AE9}"/>
              </a:ext>
            </a:extLst>
          </p:cNvPr>
          <p:cNvSpPr txBox="1"/>
          <p:nvPr/>
        </p:nvSpPr>
        <p:spPr>
          <a:xfrm>
            <a:off x="279400" y="292100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3.	Welke </a:t>
            </a:r>
            <a:r>
              <a:rPr lang="nl-NL" sz="2800" b="1" dirty="0"/>
              <a:t>verplaatsingen BUITEN de gemeente </a:t>
            </a:r>
            <a:r>
              <a:rPr lang="nl-NL" sz="2800" dirty="0"/>
              <a:t>doe je momenteel regelmatig met de fiets?</a:t>
            </a:r>
            <a:endParaRPr lang="nl-BE" sz="28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DAFD9B-566C-4A6B-8E85-C29680942059}"/>
              </a:ext>
            </a:extLst>
          </p:cNvPr>
          <p:cNvSpPr txBox="1"/>
          <p:nvPr/>
        </p:nvSpPr>
        <p:spPr>
          <a:xfrm>
            <a:off x="10480866" y="6408373"/>
            <a:ext cx="169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(182 antwoorden)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B337F36D-0495-40B4-8C65-5C9FF1755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444289"/>
              </p:ext>
            </p:extLst>
          </p:nvPr>
        </p:nvGraphicFramePr>
        <p:xfrm>
          <a:off x="0" y="1476375"/>
          <a:ext cx="12192000" cy="538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146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4FC9930-82BF-4ABA-AC32-B977CC6B26C0}"/>
              </a:ext>
            </a:extLst>
          </p:cNvPr>
          <p:cNvSpPr txBox="1"/>
          <p:nvPr/>
        </p:nvSpPr>
        <p:spPr>
          <a:xfrm>
            <a:off x="279400" y="292100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4.	Hoe frequent neem je de fiets voor je </a:t>
            </a:r>
            <a:r>
              <a:rPr lang="nl-NL" sz="2800" b="1" dirty="0"/>
              <a:t>verplaatsingen BUITEN de gemeente</a:t>
            </a:r>
            <a:r>
              <a:rPr lang="nl-NL" sz="2800" dirty="0"/>
              <a:t>?</a:t>
            </a:r>
            <a:endParaRPr lang="nl-BE" sz="2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D9B90F-82FD-4D82-807E-EA2AD18B81E5}"/>
              </a:ext>
            </a:extLst>
          </p:cNvPr>
          <p:cNvSpPr txBox="1"/>
          <p:nvPr/>
        </p:nvSpPr>
        <p:spPr>
          <a:xfrm>
            <a:off x="10480866" y="6408373"/>
            <a:ext cx="169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(182 antwoorden)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DCFF2B60-EE98-4200-AB7E-74ADB5D57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824544"/>
              </p:ext>
            </p:extLst>
          </p:nvPr>
        </p:nvGraphicFramePr>
        <p:xfrm>
          <a:off x="495300" y="1246206"/>
          <a:ext cx="11191875" cy="561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13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B398BD0-D2DD-4A87-809F-569001F3852D}"/>
              </a:ext>
            </a:extLst>
          </p:cNvPr>
          <p:cNvSpPr txBox="1"/>
          <p:nvPr/>
        </p:nvSpPr>
        <p:spPr>
          <a:xfrm>
            <a:off x="279400" y="292100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5.	Wat zijn voor jou de voornaamste drie </a:t>
            </a:r>
            <a:r>
              <a:rPr lang="nl-NL" sz="2800" b="1" dirty="0"/>
              <a:t>redenen om de fiets te gebruiken </a:t>
            </a:r>
            <a:r>
              <a:rPr lang="nl-NL" sz="2800" dirty="0"/>
              <a:t>bij je verplaatsingen?</a:t>
            </a:r>
            <a:endParaRPr lang="nl-BE" sz="2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9FC5BF1-F984-4396-8954-1D0117C0132E}"/>
              </a:ext>
            </a:extLst>
          </p:cNvPr>
          <p:cNvSpPr txBox="1"/>
          <p:nvPr/>
        </p:nvSpPr>
        <p:spPr>
          <a:xfrm>
            <a:off x="10480866" y="6408373"/>
            <a:ext cx="169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(182 antwoorden)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B48B4A58-6CD4-4A1D-A7C7-EBEBFE646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258165"/>
              </p:ext>
            </p:extLst>
          </p:nvPr>
        </p:nvGraphicFramePr>
        <p:xfrm>
          <a:off x="0" y="1419225"/>
          <a:ext cx="12172098" cy="543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6332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587</Words>
  <Application>Microsoft Office PowerPoint</Application>
  <PresentationFormat>Breedbeeld</PresentationFormat>
  <Paragraphs>82</Paragraphs>
  <Slides>14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Annelies</dc:creator>
  <cp:lastModifiedBy>Stijn Van Hoey</cp:lastModifiedBy>
  <cp:revision>50</cp:revision>
  <dcterms:created xsi:type="dcterms:W3CDTF">2020-08-11T14:23:46Z</dcterms:created>
  <dcterms:modified xsi:type="dcterms:W3CDTF">2020-12-12T17:39:24Z</dcterms:modified>
</cp:coreProperties>
</file>